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6"/>
    <p:sldId id="257" r:id="rId37"/>
    <p:sldId id="258" r:id="rId38"/>
    <p:sldId id="259" r:id="rId39"/>
    <p:sldId id="260" r:id="rId40"/>
    <p:sldId id="261" r:id="rId41"/>
    <p:sldId id="262" r:id="rId42"/>
    <p:sldId id="263" r:id="rId43"/>
    <p:sldId id="264" r:id="rId44"/>
    <p:sldId id="265" r:id="rId45"/>
    <p:sldId id="266" r:id="rId46"/>
    <p:sldId id="267" r:id="rId47"/>
    <p:sldId id="268" r:id="rId48"/>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Bukhari Script" charset="1" panose="00000500000000000000"/>
      <p:regular r:id="rId12"/>
    </p:embeddedFont>
    <p:embeddedFont>
      <p:font typeface="Open Sans Light" charset="1" panose="020B0306030504020204"/>
      <p:regular r:id="rId13"/>
    </p:embeddedFont>
    <p:embeddedFont>
      <p:font typeface="Open Sans Light Bold" charset="1" panose="020B0806030504020204"/>
      <p:regular r:id="rId14"/>
    </p:embeddedFont>
    <p:embeddedFont>
      <p:font typeface="Open Sans Light Italics" charset="1" panose="020B0306030504020204"/>
      <p:regular r:id="rId15"/>
    </p:embeddedFont>
    <p:embeddedFont>
      <p:font typeface="Open Sans Light Bold Italics" charset="1" panose="020B0806030504020204"/>
      <p:regular r:id="rId16"/>
    </p:embeddedFont>
    <p:embeddedFont>
      <p:font typeface="Open Sans Extra Bold" charset="1" panose="020B0906030804020204"/>
      <p:regular r:id="rId17"/>
    </p:embeddedFont>
    <p:embeddedFont>
      <p:font typeface="Open Sans Extra Bold Italics" charset="1" panose="020B0906030804020204"/>
      <p:regular r:id="rId18"/>
    </p:embeddedFont>
    <p:embeddedFont>
      <p:font typeface="Inter" charset="1" panose="020B0502030000000004"/>
      <p:regular r:id="rId19"/>
    </p:embeddedFont>
    <p:embeddedFont>
      <p:font typeface="Inter Bold" charset="1" panose="020B0802030000000004"/>
      <p:regular r:id="rId20"/>
    </p:embeddedFont>
    <p:embeddedFont>
      <p:font typeface="Inter Italics" charset="1" panose="020B0502030000000004"/>
      <p:regular r:id="rId21"/>
    </p:embeddedFont>
    <p:embeddedFont>
      <p:font typeface="Inter Bold Italics" charset="1" panose="020B0802030000000004"/>
      <p:regular r:id="rId22"/>
    </p:embeddedFont>
    <p:embeddedFont>
      <p:font typeface="Lato" charset="1" panose="020F0502020204030203"/>
      <p:regular r:id="rId23"/>
    </p:embeddedFont>
    <p:embeddedFont>
      <p:font typeface="Lato Bold" charset="1" panose="020F0502020204030203"/>
      <p:regular r:id="rId24"/>
    </p:embeddedFont>
    <p:embeddedFont>
      <p:font typeface="Lato Italics" charset="1" panose="020F0502020204030203"/>
      <p:regular r:id="rId25"/>
    </p:embeddedFont>
    <p:embeddedFont>
      <p:font typeface="Lato Bold Italics" charset="1" panose="020F0502020204030203"/>
      <p:regular r:id="rId26"/>
    </p:embeddedFont>
    <p:embeddedFont>
      <p:font typeface="Lato Bold" charset="1" panose="020F0502020204030203"/>
      <p:regular r:id="rId27"/>
    </p:embeddedFont>
    <p:embeddedFont>
      <p:font typeface="Lato Bold Bold" charset="1" panose="020F0502020204030203"/>
      <p:regular r:id="rId28"/>
    </p:embeddedFont>
    <p:embeddedFont>
      <p:font typeface="Lato Bold Italics" charset="1" panose="020F0502020204030203"/>
      <p:regular r:id="rId29"/>
    </p:embeddedFont>
    <p:embeddedFont>
      <p:font typeface="Lato Bold Bold Italics" charset="1" panose="020F0502020204030203"/>
      <p:regular r:id="rId30"/>
    </p:embeddedFont>
    <p:embeddedFont>
      <p:font typeface="Cy Grotesk Grand Demi" charset="1" panose="00000707000000000000"/>
      <p:regular r:id="rId31"/>
    </p:embeddedFont>
    <p:embeddedFont>
      <p:font typeface="Cy Grotesk Grand Demi Bold" charset="1" panose="00000907000000000000"/>
      <p:regular r:id="rId32"/>
    </p:embeddedFont>
    <p:embeddedFont>
      <p:font typeface="Cy Grotesk Key" charset="1" panose="00000500000000000000"/>
      <p:regular r:id="rId33"/>
    </p:embeddedFont>
    <p:embeddedFont>
      <p:font typeface="Cy Grotesk Key Bold" charset="1" panose="00000800000000000000"/>
      <p:regular r:id="rId34"/>
    </p:embeddedFont>
    <p:embeddedFont>
      <p:font typeface="Ballpoint" charset="1" panose="000000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45" Target="slides/slide10.xml" Type="http://schemas.openxmlformats.org/officeDocument/2006/relationships/slide"/><Relationship Id="rId46" Target="slides/slide11.xml" Type="http://schemas.openxmlformats.org/officeDocument/2006/relationships/slide"/><Relationship Id="rId47" Target="slides/slide12.xml" Type="http://schemas.openxmlformats.org/officeDocument/2006/relationships/slide"/><Relationship Id="rId48" Target="slides/slide13.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png" Type="http://schemas.openxmlformats.org/officeDocument/2006/relationships/image"/><Relationship Id="rId4" Target="../media/image52.png" Type="http://schemas.openxmlformats.org/officeDocument/2006/relationships/image"/><Relationship Id="rId5" Target="../media/image53.png" Type="http://schemas.openxmlformats.org/officeDocument/2006/relationships/image"/><Relationship Id="rId6" Target="../media/image54.svg" Type="http://schemas.openxmlformats.org/officeDocument/2006/relationships/image"/><Relationship Id="rId7" Target="../media/image55.png" Type="http://schemas.openxmlformats.org/officeDocument/2006/relationships/image"/><Relationship Id="rId8" Target="../media/image56.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png" Type="http://schemas.openxmlformats.org/officeDocument/2006/relationships/image"/><Relationship Id="rId4" Target="../media/image59.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5.png" Type="http://schemas.openxmlformats.org/officeDocument/2006/relationships/image"/><Relationship Id="rId15" Target="../media/image6.svg" Type="http://schemas.openxmlformats.org/officeDocument/2006/relationships/image"/><Relationship Id="rId16" Target="../media/image23.png" Type="http://schemas.openxmlformats.org/officeDocument/2006/relationships/image"/><Relationship Id="rId17" Target="../media/image24.svg" Type="http://schemas.openxmlformats.org/officeDocument/2006/relationships/image"/><Relationship Id="rId18" Target="../media/image25.png" Type="http://schemas.openxmlformats.org/officeDocument/2006/relationships/image"/><Relationship Id="rId19" Target="../media/image26.sv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5.png" Type="http://schemas.openxmlformats.org/officeDocument/2006/relationships/image"/><Relationship Id="rId11" Target="../media/image36.png" Type="http://schemas.openxmlformats.org/officeDocument/2006/relationships/image"/><Relationship Id="rId12" Target="../media/image37.png" Type="http://schemas.openxmlformats.org/officeDocument/2006/relationships/image"/><Relationship Id="rId13" Target="../media/image38.png" Type="http://schemas.openxmlformats.org/officeDocument/2006/relationships/image"/><Relationship Id="rId14" Target="../media/image39.png" Type="http://schemas.openxmlformats.org/officeDocument/2006/relationships/image"/><Relationship Id="rId15" Target="../media/image40.svg" Type="http://schemas.openxmlformats.org/officeDocument/2006/relationships/image"/><Relationship Id="rId16" Target="../media/image41.png" Type="http://schemas.openxmlformats.org/officeDocument/2006/relationships/image"/><Relationship Id="rId17" Target="../media/image42.svg" Type="http://schemas.openxmlformats.org/officeDocument/2006/relationships/image"/><Relationship Id="rId18" Target="../media/image43.png" Type="http://schemas.openxmlformats.org/officeDocument/2006/relationships/image"/><Relationship Id="rId19" Target="../media/image44.png" Type="http://schemas.openxmlformats.org/officeDocument/2006/relationships/image"/><Relationship Id="rId2" Target="../media/image27.png" Type="http://schemas.openxmlformats.org/officeDocument/2006/relationships/image"/><Relationship Id="rId20" Target="../media/image45.svg" Type="http://schemas.openxmlformats.org/officeDocument/2006/relationships/image"/><Relationship Id="rId21" Target="../media/image46.png" Type="http://schemas.openxmlformats.org/officeDocument/2006/relationships/image"/><Relationship Id="rId22" Target="../media/image47.svg" Type="http://schemas.openxmlformats.org/officeDocument/2006/relationships/image"/><Relationship Id="rId23" Target="../media/image48.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7086420" y="4451044"/>
            <a:ext cx="1201580" cy="1211105"/>
            <a:chOff x="0" y="0"/>
            <a:chExt cx="1898838" cy="1913890"/>
          </a:xfrm>
        </p:grpSpPr>
        <p:sp>
          <p:nvSpPr>
            <p:cNvPr name="Freeform 3" id="3"/>
            <p:cNvSpPr/>
            <p:nvPr/>
          </p:nvSpPr>
          <p:spPr>
            <a:xfrm flipH="false" flipV="false" rot="0">
              <a:off x="0" y="0"/>
              <a:ext cx="1898838" cy="1913890"/>
            </a:xfrm>
            <a:custGeom>
              <a:avLst/>
              <a:gdLst/>
              <a:ahLst/>
              <a:cxnLst/>
              <a:rect r="r" b="b" t="t" l="l"/>
              <a:pathLst>
                <a:path h="1913890" w="1898838">
                  <a:moveTo>
                    <a:pt x="0" y="0"/>
                  </a:moveTo>
                  <a:lnTo>
                    <a:pt x="1898838" y="0"/>
                  </a:lnTo>
                  <a:lnTo>
                    <a:pt x="1898838" y="1913890"/>
                  </a:lnTo>
                  <a:lnTo>
                    <a:pt x="0" y="1913890"/>
                  </a:lnTo>
                  <a:close/>
                </a:path>
              </a:pathLst>
            </a:custGeom>
            <a:solidFill>
              <a:srgbClr val="C2002F"/>
            </a:solidFill>
          </p:spPr>
        </p:sp>
      </p:grpSp>
      <p:sp>
        <p:nvSpPr>
          <p:cNvPr name="AutoShape 4" id="4"/>
          <p:cNvSpPr/>
          <p:nvPr/>
        </p:nvSpPr>
        <p:spPr>
          <a:xfrm rot="0">
            <a:off x="17385727" y="5008972"/>
            <a:ext cx="612490" cy="0"/>
          </a:xfrm>
          <a:prstGeom prst="line">
            <a:avLst/>
          </a:prstGeom>
          <a:ln cap="flat" w="47625">
            <a:solidFill>
              <a:srgbClr val="292727"/>
            </a:solidFill>
            <a:prstDash val="solid"/>
            <a:headEnd type="none" len="sm" w="sm"/>
            <a:tailEnd type="arrow" len="sm" w="med"/>
          </a:ln>
        </p:spPr>
      </p:sp>
      <p:sp>
        <p:nvSpPr>
          <p:cNvPr name="AutoShape 5" id="5"/>
          <p:cNvSpPr/>
          <p:nvPr/>
        </p:nvSpPr>
        <p:spPr>
          <a:xfrm rot="0">
            <a:off x="-170510" y="1019175"/>
            <a:ext cx="18458510" cy="0"/>
          </a:xfrm>
          <a:prstGeom prst="line">
            <a:avLst/>
          </a:prstGeom>
          <a:ln cap="flat" w="9525">
            <a:solidFill>
              <a:srgbClr val="292727"/>
            </a:solidFill>
            <a:prstDash val="solid"/>
            <a:headEnd type="none" len="sm" w="sm"/>
            <a:tailEnd type="none" len="sm" w="sm"/>
          </a:ln>
        </p:spPr>
      </p:sp>
      <p:sp>
        <p:nvSpPr>
          <p:cNvPr name="AutoShape 6" id="6"/>
          <p:cNvSpPr/>
          <p:nvPr/>
        </p:nvSpPr>
        <p:spPr>
          <a:xfrm rot="0">
            <a:off x="-170510" y="9258300"/>
            <a:ext cx="18458510" cy="0"/>
          </a:xfrm>
          <a:prstGeom prst="line">
            <a:avLst/>
          </a:prstGeom>
          <a:ln cap="flat" w="9525">
            <a:solidFill>
              <a:srgbClr val="292727"/>
            </a:solidFill>
            <a:prstDash val="solid"/>
            <a:headEnd type="none" len="sm" w="sm"/>
            <a:tailEnd type="none" len="sm" w="sm"/>
          </a:ln>
        </p:spPr>
      </p:sp>
      <p:sp>
        <p:nvSpPr>
          <p:cNvPr name="AutoShape 7" id="7"/>
          <p:cNvSpPr/>
          <p:nvPr/>
        </p:nvSpPr>
        <p:spPr>
          <a:xfrm rot="-5400000">
            <a:off x="11947682" y="5138738"/>
            <a:ext cx="10287000" cy="0"/>
          </a:xfrm>
          <a:prstGeom prst="line">
            <a:avLst/>
          </a:prstGeom>
          <a:ln cap="flat" w="9525">
            <a:solidFill>
              <a:srgbClr val="292727"/>
            </a:solidFill>
            <a:prstDash val="solid"/>
            <a:headEnd type="none" len="sm" w="sm"/>
            <a:tailEnd type="none" len="sm" w="sm"/>
          </a:ln>
        </p:spPr>
      </p:sp>
      <p:sp>
        <p:nvSpPr>
          <p:cNvPr name="AutoShape 8" id="8"/>
          <p:cNvSpPr/>
          <p:nvPr/>
        </p:nvSpPr>
        <p:spPr>
          <a:xfrm rot="-5400000">
            <a:off x="-4110037" y="5138738"/>
            <a:ext cx="10287000" cy="0"/>
          </a:xfrm>
          <a:prstGeom prst="line">
            <a:avLst/>
          </a:prstGeom>
          <a:ln cap="flat" w="9525">
            <a:solidFill>
              <a:srgbClr val="292727"/>
            </a:solidFill>
            <a:prstDash val="solid"/>
            <a:headEnd type="none" len="sm" w="sm"/>
            <a:tailEnd type="none" len="sm" w="sm"/>
          </a:ln>
        </p:spPr>
      </p:sp>
      <p:sp>
        <p:nvSpPr>
          <p:cNvPr name="Freeform 9" id="9"/>
          <p:cNvSpPr/>
          <p:nvPr/>
        </p:nvSpPr>
        <p:spPr>
          <a:xfrm flipH="false" flipV="false" rot="0">
            <a:off x="5029200" y="1019175"/>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stretch>
              <a:fillRect l="0" t="0" r="0" b="0"/>
            </a:stretch>
          </a:blipFill>
        </p:spPr>
      </p:sp>
      <p:sp>
        <p:nvSpPr>
          <p:cNvPr name="TextBox 10" id="10"/>
          <p:cNvSpPr txBox="true"/>
          <p:nvPr/>
        </p:nvSpPr>
        <p:spPr>
          <a:xfrm rot="0">
            <a:off x="1705096" y="4406992"/>
            <a:ext cx="14877808" cy="1346835"/>
          </a:xfrm>
          <a:prstGeom prst="rect">
            <a:avLst/>
          </a:prstGeom>
        </p:spPr>
        <p:txBody>
          <a:bodyPr anchor="t" rtlCol="false" tIns="0" lIns="0" bIns="0" rIns="0">
            <a:spAutoFit/>
          </a:bodyPr>
          <a:lstStyle/>
          <a:p>
            <a:pPr algn="ctr">
              <a:lnSpc>
                <a:spcPts val="5280"/>
              </a:lnSpc>
            </a:pPr>
            <a:r>
              <a:rPr lang="en-US" sz="4800" spc="-124">
                <a:solidFill>
                  <a:srgbClr val="292727"/>
                </a:solidFill>
                <a:latin typeface="Cy Grotesk Grand Demi"/>
              </a:rPr>
              <a:t>Reconocimiento de imágenes mediante aprendizaje profundo</a:t>
            </a:r>
          </a:p>
        </p:txBody>
      </p:sp>
      <p:sp>
        <p:nvSpPr>
          <p:cNvPr name="TextBox 11" id="11"/>
          <p:cNvSpPr txBox="true"/>
          <p:nvPr/>
        </p:nvSpPr>
        <p:spPr>
          <a:xfrm rot="0">
            <a:off x="2880400" y="2199590"/>
            <a:ext cx="12527201" cy="507873"/>
          </a:xfrm>
          <a:prstGeom prst="rect">
            <a:avLst/>
          </a:prstGeom>
        </p:spPr>
        <p:txBody>
          <a:bodyPr anchor="t" rtlCol="false" tIns="0" lIns="0" bIns="0" rIns="0">
            <a:spAutoFit/>
          </a:bodyPr>
          <a:lstStyle/>
          <a:p>
            <a:pPr algn="ctr">
              <a:lnSpc>
                <a:spcPts val="3996"/>
              </a:lnSpc>
            </a:pPr>
            <a:r>
              <a:rPr lang="en-US" sz="3600" spc="68">
                <a:solidFill>
                  <a:srgbClr val="292727"/>
                </a:solidFill>
                <a:latin typeface="Cy Grotesk Key"/>
              </a:rPr>
              <a:t>INSTITUTO NEBRIJA</a:t>
            </a:r>
          </a:p>
        </p:txBody>
      </p:sp>
      <p:grpSp>
        <p:nvGrpSpPr>
          <p:cNvPr name="Group 12" id="12"/>
          <p:cNvGrpSpPr/>
          <p:nvPr/>
        </p:nvGrpSpPr>
        <p:grpSpPr>
          <a:xfrm rot="0">
            <a:off x="6628283" y="7948020"/>
            <a:ext cx="5031434" cy="711047"/>
            <a:chOff x="0" y="0"/>
            <a:chExt cx="6708579" cy="948062"/>
          </a:xfrm>
        </p:grpSpPr>
        <p:sp>
          <p:nvSpPr>
            <p:cNvPr name="TextBox 13" id="13"/>
            <p:cNvSpPr txBox="true"/>
            <p:nvPr/>
          </p:nvSpPr>
          <p:spPr>
            <a:xfrm rot="0">
              <a:off x="0" y="-47625"/>
              <a:ext cx="6708579" cy="427779"/>
            </a:xfrm>
            <a:prstGeom prst="rect">
              <a:avLst/>
            </a:prstGeom>
          </p:spPr>
          <p:txBody>
            <a:bodyPr anchor="t" rtlCol="false" tIns="0" lIns="0" bIns="0" rIns="0">
              <a:spAutoFit/>
            </a:bodyPr>
            <a:lstStyle/>
            <a:p>
              <a:pPr algn="ctr" marL="0" indent="0" lvl="0">
                <a:lnSpc>
                  <a:spcPts val="2659"/>
                </a:lnSpc>
                <a:spcBef>
                  <a:spcPct val="0"/>
                </a:spcBef>
              </a:pPr>
              <a:r>
                <a:rPr lang="en-US" sz="1899" u="none">
                  <a:solidFill>
                    <a:srgbClr val="292727"/>
                  </a:solidFill>
                  <a:latin typeface="Cy Grotesk Key"/>
                </a:rPr>
                <a:t>Autor: Martín Vilasánchez Freijomil</a:t>
              </a:r>
            </a:p>
          </p:txBody>
        </p:sp>
        <p:sp>
          <p:nvSpPr>
            <p:cNvPr name="TextBox 14" id="14"/>
            <p:cNvSpPr txBox="true"/>
            <p:nvPr/>
          </p:nvSpPr>
          <p:spPr>
            <a:xfrm rot="0">
              <a:off x="0" y="520283"/>
              <a:ext cx="6708579" cy="427779"/>
            </a:xfrm>
            <a:prstGeom prst="rect">
              <a:avLst/>
            </a:prstGeom>
          </p:spPr>
          <p:txBody>
            <a:bodyPr anchor="t" rtlCol="false" tIns="0" lIns="0" bIns="0" rIns="0">
              <a:spAutoFit/>
            </a:bodyPr>
            <a:lstStyle/>
            <a:p>
              <a:pPr algn="ctr">
                <a:lnSpc>
                  <a:spcPts val="2659"/>
                </a:lnSpc>
                <a:spcBef>
                  <a:spcPct val="0"/>
                </a:spcBef>
              </a:pPr>
              <a:r>
                <a:rPr lang="en-US" sz="1899">
                  <a:solidFill>
                    <a:srgbClr val="292727"/>
                  </a:solidFill>
                  <a:latin typeface="Cy Grotesk Key"/>
                </a:rPr>
                <a:t>Tutor: Rubén González Martín</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70510" y="0"/>
            <a:ext cx="18458510" cy="10287000"/>
            <a:chOff x="0" y="0"/>
            <a:chExt cx="24611346" cy="13716000"/>
          </a:xfrm>
        </p:grpSpPr>
        <p:sp>
          <p:nvSpPr>
            <p:cNvPr name="AutoShape 3" id="3"/>
            <p:cNvSpPr/>
            <p:nvPr/>
          </p:nvSpPr>
          <p:spPr>
            <a:xfrm rot="0">
              <a:off x="0" y="1358900"/>
              <a:ext cx="24611346" cy="0"/>
            </a:xfrm>
            <a:prstGeom prst="line">
              <a:avLst/>
            </a:prstGeom>
            <a:ln cap="flat" w="12700">
              <a:solidFill>
                <a:srgbClr val="231F20"/>
              </a:solidFill>
              <a:prstDash val="solid"/>
              <a:headEnd type="none" len="sm" w="sm"/>
              <a:tailEnd type="none" len="sm" w="sm"/>
            </a:ln>
          </p:spPr>
        </p:sp>
        <p:sp>
          <p:nvSpPr>
            <p:cNvPr name="AutoShape 4" id="4"/>
            <p:cNvSpPr/>
            <p:nvPr/>
          </p:nvSpPr>
          <p:spPr>
            <a:xfrm rot="0">
              <a:off x="0" y="12344400"/>
              <a:ext cx="24611346" cy="0"/>
            </a:xfrm>
            <a:prstGeom prst="line">
              <a:avLst/>
            </a:prstGeom>
            <a:ln cap="flat" w="12700">
              <a:solidFill>
                <a:srgbClr val="231F20"/>
              </a:solidFill>
              <a:prstDash val="solid"/>
              <a:headEnd type="none" len="sm" w="sm"/>
              <a:tailEnd type="none" len="sm" w="sm"/>
            </a:ln>
          </p:spPr>
        </p:sp>
        <p:sp>
          <p:nvSpPr>
            <p:cNvPr name="AutoShape 5" id="5"/>
            <p:cNvSpPr/>
            <p:nvPr/>
          </p:nvSpPr>
          <p:spPr>
            <a:xfrm rot="-5400000">
              <a:off x="16157589" y="6851650"/>
              <a:ext cx="13716000" cy="0"/>
            </a:xfrm>
            <a:prstGeom prst="line">
              <a:avLst/>
            </a:prstGeom>
            <a:ln cap="flat" w="12700">
              <a:solidFill>
                <a:srgbClr val="231F20"/>
              </a:solidFill>
              <a:prstDash val="solid"/>
              <a:headEnd type="none" len="sm" w="sm"/>
              <a:tailEnd type="none" len="sm" w="sm"/>
            </a:ln>
          </p:spPr>
        </p:sp>
      </p:grpSp>
      <p:grpSp>
        <p:nvGrpSpPr>
          <p:cNvPr name="Group 6" id="6"/>
          <p:cNvGrpSpPr/>
          <p:nvPr/>
        </p:nvGrpSpPr>
        <p:grpSpPr>
          <a:xfrm rot="0">
            <a:off x="0" y="0"/>
            <a:ext cx="6825289" cy="5143500"/>
            <a:chOff x="0" y="0"/>
            <a:chExt cx="4179437" cy="3149600"/>
          </a:xfrm>
        </p:grpSpPr>
        <p:sp>
          <p:nvSpPr>
            <p:cNvPr name="Freeform 7" id="7"/>
            <p:cNvSpPr/>
            <p:nvPr/>
          </p:nvSpPr>
          <p:spPr>
            <a:xfrm flipH="false" flipV="false" rot="0">
              <a:off x="0" y="0"/>
              <a:ext cx="4179437" cy="3149600"/>
            </a:xfrm>
            <a:custGeom>
              <a:avLst/>
              <a:gdLst/>
              <a:ahLst/>
              <a:cxnLst/>
              <a:rect r="r" b="b" t="t" l="l"/>
              <a:pathLst>
                <a:path h="3149600" w="4179437">
                  <a:moveTo>
                    <a:pt x="0" y="0"/>
                  </a:moveTo>
                  <a:lnTo>
                    <a:pt x="4179437" y="0"/>
                  </a:lnTo>
                  <a:lnTo>
                    <a:pt x="4179437" y="3149600"/>
                  </a:lnTo>
                  <a:lnTo>
                    <a:pt x="0" y="3149600"/>
                  </a:lnTo>
                  <a:close/>
                </a:path>
              </a:pathLst>
            </a:custGeom>
            <a:solidFill>
              <a:srgbClr val="C2002F"/>
            </a:solidFill>
          </p:spPr>
        </p:sp>
      </p:grpSp>
      <p:grpSp>
        <p:nvGrpSpPr>
          <p:cNvPr name="Group 8" id="8"/>
          <p:cNvGrpSpPr/>
          <p:nvPr/>
        </p:nvGrpSpPr>
        <p:grpSpPr>
          <a:xfrm rot="0">
            <a:off x="0" y="5143500"/>
            <a:ext cx="6831295" cy="5143500"/>
            <a:chOff x="0" y="0"/>
            <a:chExt cx="9108394" cy="6858000"/>
          </a:xfrm>
        </p:grpSpPr>
        <p:pic>
          <p:nvPicPr>
            <p:cNvPr name="Picture 9" id="9"/>
            <p:cNvPicPr>
              <a:picLocks noChangeAspect="true"/>
            </p:cNvPicPr>
            <p:nvPr/>
          </p:nvPicPr>
          <p:blipFill>
            <a:blip r:embed="rId2"/>
            <a:srcRect l="24121" t="0" r="24121" b="0"/>
            <a:stretch>
              <a:fillRect/>
            </a:stretch>
          </p:blipFill>
          <p:spPr>
            <a:xfrm flipH="false" flipV="false">
              <a:off x="0" y="0"/>
              <a:ext cx="9108394" cy="6858000"/>
            </a:xfrm>
            <a:prstGeom prst="rect">
              <a:avLst/>
            </a:prstGeom>
          </p:spPr>
        </p:pic>
      </p:grpSp>
      <p:grpSp>
        <p:nvGrpSpPr>
          <p:cNvPr name="Group 10" id="10"/>
          <p:cNvGrpSpPr/>
          <p:nvPr/>
        </p:nvGrpSpPr>
        <p:grpSpPr>
          <a:xfrm rot="0">
            <a:off x="6006" y="5143500"/>
            <a:ext cx="6825289" cy="5143500"/>
            <a:chOff x="0" y="0"/>
            <a:chExt cx="9100386" cy="6858000"/>
          </a:xfrm>
        </p:grpSpPr>
        <p:pic>
          <p:nvPicPr>
            <p:cNvPr name="Picture 11" id="11"/>
            <p:cNvPicPr>
              <a:picLocks noChangeAspect="true"/>
            </p:cNvPicPr>
            <p:nvPr/>
          </p:nvPicPr>
          <p:blipFill>
            <a:blip r:embed="rId3"/>
            <a:srcRect l="12678" t="0" r="12678" b="0"/>
            <a:stretch>
              <a:fillRect/>
            </a:stretch>
          </p:blipFill>
          <p:spPr>
            <a:xfrm flipH="false" flipV="false">
              <a:off x="0" y="0"/>
              <a:ext cx="9100386" cy="6858000"/>
            </a:xfrm>
            <a:prstGeom prst="rect">
              <a:avLst/>
            </a:prstGeom>
          </p:spPr>
        </p:pic>
      </p:grpSp>
      <p:grpSp>
        <p:nvGrpSpPr>
          <p:cNvPr name="Group 12" id="12"/>
          <p:cNvGrpSpPr/>
          <p:nvPr/>
        </p:nvGrpSpPr>
        <p:grpSpPr>
          <a:xfrm rot="0">
            <a:off x="8325175" y="2571750"/>
            <a:ext cx="8480191" cy="1422943"/>
            <a:chOff x="0" y="0"/>
            <a:chExt cx="11306922" cy="1897257"/>
          </a:xfrm>
        </p:grpSpPr>
        <p:sp>
          <p:nvSpPr>
            <p:cNvPr name="TextBox 13" id="13"/>
            <p:cNvSpPr txBox="true"/>
            <p:nvPr/>
          </p:nvSpPr>
          <p:spPr>
            <a:xfrm rot="0">
              <a:off x="1658147" y="-47625"/>
              <a:ext cx="9198544" cy="1063012"/>
            </a:xfrm>
            <a:prstGeom prst="rect">
              <a:avLst/>
            </a:prstGeom>
          </p:spPr>
          <p:txBody>
            <a:bodyPr anchor="t" rtlCol="false" tIns="0" lIns="0" bIns="0" rIns="0">
              <a:spAutoFit/>
            </a:bodyPr>
            <a:lstStyle/>
            <a:p>
              <a:pPr algn="just">
                <a:lnSpc>
                  <a:spcPts val="3294"/>
                </a:lnSpc>
                <a:spcBef>
                  <a:spcPct val="0"/>
                </a:spcBef>
              </a:pPr>
              <a:r>
                <a:rPr lang="en-US" sz="2352">
                  <a:solidFill>
                    <a:srgbClr val="292727"/>
                  </a:solidFill>
                  <a:latin typeface="Cy Grotesk Key"/>
                </a:rPr>
                <a:t>No ha funcionado el aprendizaje por transferencia.</a:t>
              </a:r>
            </a:p>
          </p:txBody>
        </p:sp>
        <p:sp>
          <p:nvSpPr>
            <p:cNvPr name="TextBox 14" id="14"/>
            <p:cNvSpPr txBox="true"/>
            <p:nvPr/>
          </p:nvSpPr>
          <p:spPr>
            <a:xfrm rot="0">
              <a:off x="1658147" y="1186269"/>
              <a:ext cx="9648775" cy="710988"/>
            </a:xfrm>
            <a:prstGeom prst="rect">
              <a:avLst/>
            </a:prstGeom>
          </p:spPr>
          <p:txBody>
            <a:bodyPr anchor="t" rtlCol="false" tIns="0" lIns="0" bIns="0" rIns="0">
              <a:spAutoFit/>
            </a:bodyPr>
            <a:lstStyle/>
            <a:p>
              <a:pPr>
                <a:lnSpc>
                  <a:spcPts val="2240"/>
                </a:lnSpc>
              </a:pPr>
              <a:r>
                <a:rPr lang="en-US" sz="1600">
                  <a:solidFill>
                    <a:srgbClr val="292727"/>
                  </a:solidFill>
                  <a:latin typeface="Cy Grotesk Key"/>
                </a:rPr>
                <a:t>En el entrenamiento de los diferentes modelos, cuando hemos aplicado el aprendizaje por transferencia ha dado peores resultados.</a:t>
              </a:r>
            </a:p>
          </p:txBody>
        </p:sp>
        <p:sp>
          <p:nvSpPr>
            <p:cNvPr name="Freeform 15" id="15"/>
            <p:cNvSpPr/>
            <p:nvPr/>
          </p:nvSpPr>
          <p:spPr>
            <a:xfrm flipH="false" flipV="false" rot="0">
              <a:off x="0" y="290264"/>
              <a:ext cx="1316729" cy="1316729"/>
            </a:xfrm>
            <a:custGeom>
              <a:avLst/>
              <a:gdLst/>
              <a:ahLst/>
              <a:cxnLst/>
              <a:rect r="r" b="b" t="t" l="l"/>
              <a:pathLst>
                <a:path h="1316729" w="1316729">
                  <a:moveTo>
                    <a:pt x="0" y="0"/>
                  </a:moveTo>
                  <a:lnTo>
                    <a:pt x="1316729" y="0"/>
                  </a:lnTo>
                  <a:lnTo>
                    <a:pt x="1316729" y="1316729"/>
                  </a:lnTo>
                  <a:lnTo>
                    <a:pt x="0" y="13167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478597" y="509372"/>
              <a:ext cx="356211" cy="811837"/>
            </a:xfrm>
            <a:prstGeom prst="rect">
              <a:avLst/>
            </a:prstGeom>
          </p:spPr>
          <p:txBody>
            <a:bodyPr anchor="t" rtlCol="false" tIns="0" lIns="0" bIns="0" rIns="0">
              <a:spAutoFit/>
            </a:bodyPr>
            <a:lstStyle/>
            <a:p>
              <a:pPr algn="ctr">
                <a:lnSpc>
                  <a:spcPts val="5159"/>
                </a:lnSpc>
              </a:pPr>
              <a:r>
                <a:rPr lang="en-US" sz="3685">
                  <a:solidFill>
                    <a:srgbClr val="000000"/>
                  </a:solidFill>
                  <a:latin typeface="Open Sans Light Bold"/>
                </a:rPr>
                <a:t>1</a:t>
              </a:r>
            </a:p>
          </p:txBody>
        </p:sp>
      </p:grpSp>
      <p:grpSp>
        <p:nvGrpSpPr>
          <p:cNvPr name="Group 17" id="17"/>
          <p:cNvGrpSpPr/>
          <p:nvPr/>
        </p:nvGrpSpPr>
        <p:grpSpPr>
          <a:xfrm rot="0">
            <a:off x="9568785" y="4614435"/>
            <a:ext cx="7236581" cy="1636023"/>
            <a:chOff x="0" y="0"/>
            <a:chExt cx="9648775" cy="2181364"/>
          </a:xfrm>
        </p:grpSpPr>
        <p:sp>
          <p:nvSpPr>
            <p:cNvPr name="TextBox 18" id="18"/>
            <p:cNvSpPr txBox="true"/>
            <p:nvPr/>
          </p:nvSpPr>
          <p:spPr>
            <a:xfrm rot="0">
              <a:off x="0" y="-47625"/>
              <a:ext cx="9198544" cy="515477"/>
            </a:xfrm>
            <a:prstGeom prst="rect">
              <a:avLst/>
            </a:prstGeom>
          </p:spPr>
          <p:txBody>
            <a:bodyPr anchor="t" rtlCol="false" tIns="0" lIns="0" bIns="0" rIns="0">
              <a:spAutoFit/>
            </a:bodyPr>
            <a:lstStyle/>
            <a:p>
              <a:pPr algn="just">
                <a:lnSpc>
                  <a:spcPts val="3294"/>
                </a:lnSpc>
                <a:spcBef>
                  <a:spcPct val="0"/>
                </a:spcBef>
              </a:pPr>
              <a:r>
                <a:rPr lang="en-US" sz="2352">
                  <a:solidFill>
                    <a:srgbClr val="292727"/>
                  </a:solidFill>
                  <a:latin typeface="Cy Grotesk Key"/>
                </a:rPr>
                <a:t>Entrenar otros modelos.</a:t>
              </a:r>
            </a:p>
          </p:txBody>
        </p:sp>
        <p:sp>
          <p:nvSpPr>
            <p:cNvPr name="TextBox 19" id="19"/>
            <p:cNvSpPr txBox="true"/>
            <p:nvPr/>
          </p:nvSpPr>
          <p:spPr>
            <a:xfrm rot="0">
              <a:off x="0" y="629208"/>
              <a:ext cx="9648775" cy="1552156"/>
            </a:xfrm>
            <a:prstGeom prst="rect">
              <a:avLst/>
            </a:prstGeom>
          </p:spPr>
          <p:txBody>
            <a:bodyPr anchor="t" rtlCol="false" tIns="0" lIns="0" bIns="0" rIns="0">
              <a:spAutoFit/>
            </a:bodyPr>
            <a:lstStyle/>
            <a:p>
              <a:pPr>
                <a:lnSpc>
                  <a:spcPts val="2361"/>
                </a:lnSpc>
              </a:pPr>
              <a:r>
                <a:rPr lang="en-US" sz="1687">
                  <a:solidFill>
                    <a:srgbClr val="292727"/>
                  </a:solidFill>
                  <a:latin typeface="Cy Grotesk Key"/>
                </a:rPr>
                <a:t>YOLO (You Only Look Once). Se compone de 137 capas convolucionales preentrenadas y existen herramientas de código abierto que nos permiten adaptar el entrenamiento de las últimas 25 capas</a:t>
              </a:r>
            </a:p>
          </p:txBody>
        </p:sp>
      </p:grpSp>
      <p:sp>
        <p:nvSpPr>
          <p:cNvPr name="TextBox 20" id="20"/>
          <p:cNvSpPr txBox="true"/>
          <p:nvPr/>
        </p:nvSpPr>
        <p:spPr>
          <a:xfrm rot="0">
            <a:off x="9568785" y="6803619"/>
            <a:ext cx="7236581" cy="398514"/>
          </a:xfrm>
          <a:prstGeom prst="rect">
            <a:avLst/>
          </a:prstGeom>
        </p:spPr>
        <p:txBody>
          <a:bodyPr anchor="t" rtlCol="false" tIns="0" lIns="0" bIns="0" rIns="0">
            <a:spAutoFit/>
          </a:bodyPr>
          <a:lstStyle/>
          <a:p>
            <a:pPr algn="just">
              <a:lnSpc>
                <a:spcPts val="3294"/>
              </a:lnSpc>
              <a:spcBef>
                <a:spcPct val="0"/>
              </a:spcBef>
            </a:pPr>
            <a:r>
              <a:rPr lang="en-US" sz="2352">
                <a:solidFill>
                  <a:srgbClr val="292727"/>
                </a:solidFill>
                <a:latin typeface="Cy Grotesk Key"/>
              </a:rPr>
              <a:t>Elección del entorno de trabajo</a:t>
            </a:r>
          </a:p>
        </p:txBody>
      </p:sp>
      <p:sp>
        <p:nvSpPr>
          <p:cNvPr name="TextBox 21" id="21"/>
          <p:cNvSpPr txBox="true"/>
          <p:nvPr/>
        </p:nvSpPr>
        <p:spPr>
          <a:xfrm rot="0">
            <a:off x="9568785" y="7170982"/>
            <a:ext cx="7236581" cy="1173642"/>
          </a:xfrm>
          <a:prstGeom prst="rect">
            <a:avLst/>
          </a:prstGeom>
        </p:spPr>
        <p:txBody>
          <a:bodyPr anchor="t" rtlCol="false" tIns="0" lIns="0" bIns="0" rIns="0">
            <a:spAutoFit/>
          </a:bodyPr>
          <a:lstStyle/>
          <a:p>
            <a:pPr>
              <a:lnSpc>
                <a:spcPts val="2361"/>
              </a:lnSpc>
            </a:pPr>
            <a:r>
              <a:rPr lang="en-US" sz="1687">
                <a:solidFill>
                  <a:srgbClr val="292727"/>
                </a:solidFill>
                <a:latin typeface="Cy Grotesk Key"/>
              </a:rPr>
              <a:t>El entrenamiento de la mayoría de los modelos se nos ha ido por encima de las 24 horas. Realizando 25 etapas de entrenamiento. Deberíamos de emplear un equipo con mas memoria RAM y dos GPUs.</a:t>
            </a:r>
          </a:p>
        </p:txBody>
      </p:sp>
      <p:sp>
        <p:nvSpPr>
          <p:cNvPr name="Freeform 22" id="22"/>
          <p:cNvSpPr/>
          <p:nvPr/>
        </p:nvSpPr>
        <p:spPr>
          <a:xfrm flipH="false" flipV="false" rot="0">
            <a:off x="8325175" y="7104160"/>
            <a:ext cx="987547" cy="987547"/>
          </a:xfrm>
          <a:custGeom>
            <a:avLst/>
            <a:gdLst/>
            <a:ahLst/>
            <a:cxnLst/>
            <a:rect r="r" b="b" t="t" l="l"/>
            <a:pathLst>
              <a:path h="987547" w="987547">
                <a:moveTo>
                  <a:pt x="0" y="0"/>
                </a:moveTo>
                <a:lnTo>
                  <a:pt x="987547" y="0"/>
                </a:lnTo>
                <a:lnTo>
                  <a:pt x="987547" y="987547"/>
                </a:lnTo>
                <a:lnTo>
                  <a:pt x="0" y="987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3" id="23"/>
          <p:cNvSpPr txBox="true"/>
          <p:nvPr/>
        </p:nvSpPr>
        <p:spPr>
          <a:xfrm rot="0">
            <a:off x="8684123" y="7251823"/>
            <a:ext cx="267158" cy="625546"/>
          </a:xfrm>
          <a:prstGeom prst="rect">
            <a:avLst/>
          </a:prstGeom>
        </p:spPr>
        <p:txBody>
          <a:bodyPr anchor="t" rtlCol="false" tIns="0" lIns="0" bIns="0" rIns="0">
            <a:spAutoFit/>
          </a:bodyPr>
          <a:lstStyle/>
          <a:p>
            <a:pPr algn="ctr">
              <a:lnSpc>
                <a:spcPts val="5159"/>
              </a:lnSpc>
            </a:pPr>
            <a:r>
              <a:rPr lang="en-US" sz="3685">
                <a:solidFill>
                  <a:srgbClr val="000000"/>
                </a:solidFill>
                <a:latin typeface="Open Sans Light Bold"/>
              </a:rPr>
              <a:t>3</a:t>
            </a:r>
          </a:p>
        </p:txBody>
      </p:sp>
      <p:sp>
        <p:nvSpPr>
          <p:cNvPr name="TextBox 24" id="24"/>
          <p:cNvSpPr txBox="true"/>
          <p:nvPr/>
        </p:nvSpPr>
        <p:spPr>
          <a:xfrm rot="0">
            <a:off x="184999" y="1890285"/>
            <a:ext cx="6455291" cy="806958"/>
          </a:xfrm>
          <a:prstGeom prst="rect">
            <a:avLst/>
          </a:prstGeom>
        </p:spPr>
        <p:txBody>
          <a:bodyPr anchor="t" rtlCol="false" tIns="0" lIns="0" bIns="0" rIns="0">
            <a:spAutoFit/>
          </a:bodyPr>
          <a:lstStyle/>
          <a:p>
            <a:pPr algn="ctr">
              <a:lnSpc>
                <a:spcPts val="6216"/>
              </a:lnSpc>
            </a:pPr>
            <a:r>
              <a:rPr lang="en-US" sz="5600" spc="-145">
                <a:solidFill>
                  <a:srgbClr val="EFEFEF"/>
                </a:solidFill>
                <a:latin typeface="Cy Grotesk Grand Demi"/>
              </a:rPr>
              <a:t>Conclusiones</a:t>
            </a:r>
          </a:p>
        </p:txBody>
      </p:sp>
      <p:grpSp>
        <p:nvGrpSpPr>
          <p:cNvPr name="Group 25" id="25"/>
          <p:cNvGrpSpPr/>
          <p:nvPr/>
        </p:nvGrpSpPr>
        <p:grpSpPr>
          <a:xfrm rot="0">
            <a:off x="8325175" y="4938672"/>
            <a:ext cx="987547" cy="987547"/>
            <a:chOff x="0" y="0"/>
            <a:chExt cx="1316729" cy="1316729"/>
          </a:xfrm>
        </p:grpSpPr>
        <p:sp>
          <p:nvSpPr>
            <p:cNvPr name="Freeform 26" id="26"/>
            <p:cNvSpPr/>
            <p:nvPr/>
          </p:nvSpPr>
          <p:spPr>
            <a:xfrm flipH="false" flipV="false" rot="0">
              <a:off x="0" y="0"/>
              <a:ext cx="1316729" cy="1316729"/>
            </a:xfrm>
            <a:custGeom>
              <a:avLst/>
              <a:gdLst/>
              <a:ahLst/>
              <a:cxnLst/>
              <a:rect r="r" b="b" t="t" l="l"/>
              <a:pathLst>
                <a:path h="1316729" w="1316729">
                  <a:moveTo>
                    <a:pt x="0" y="0"/>
                  </a:moveTo>
                  <a:lnTo>
                    <a:pt x="1316729" y="0"/>
                  </a:lnTo>
                  <a:lnTo>
                    <a:pt x="1316729" y="1316729"/>
                  </a:lnTo>
                  <a:lnTo>
                    <a:pt x="0" y="13167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7" id="27"/>
            <p:cNvSpPr txBox="true"/>
            <p:nvPr/>
          </p:nvSpPr>
          <p:spPr>
            <a:xfrm rot="0">
              <a:off x="478597" y="219109"/>
              <a:ext cx="356211" cy="811837"/>
            </a:xfrm>
            <a:prstGeom prst="rect">
              <a:avLst/>
            </a:prstGeom>
          </p:spPr>
          <p:txBody>
            <a:bodyPr anchor="t" rtlCol="false" tIns="0" lIns="0" bIns="0" rIns="0">
              <a:spAutoFit/>
            </a:bodyPr>
            <a:lstStyle/>
            <a:p>
              <a:pPr algn="ctr">
                <a:lnSpc>
                  <a:spcPts val="5159"/>
                </a:lnSpc>
              </a:pPr>
              <a:r>
                <a:rPr lang="en-US" sz="3685">
                  <a:solidFill>
                    <a:srgbClr val="000000"/>
                  </a:solidFill>
                  <a:latin typeface="Open Sans Light Bold"/>
                </a:rPr>
                <a:t>2</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9908003" y="1028700"/>
            <a:ext cx="7178417" cy="8239125"/>
            <a:chOff x="0" y="0"/>
            <a:chExt cx="4395673" cy="5045193"/>
          </a:xfrm>
        </p:grpSpPr>
        <p:sp>
          <p:nvSpPr>
            <p:cNvPr name="Freeform 3" id="3"/>
            <p:cNvSpPr/>
            <p:nvPr/>
          </p:nvSpPr>
          <p:spPr>
            <a:xfrm flipH="false" flipV="false" rot="0">
              <a:off x="0" y="0"/>
              <a:ext cx="4395673" cy="5045193"/>
            </a:xfrm>
            <a:custGeom>
              <a:avLst/>
              <a:gdLst/>
              <a:ahLst/>
              <a:cxnLst/>
              <a:rect r="r" b="b" t="t" l="l"/>
              <a:pathLst>
                <a:path h="5045193" w="4395673">
                  <a:moveTo>
                    <a:pt x="0" y="0"/>
                  </a:moveTo>
                  <a:lnTo>
                    <a:pt x="4395673" y="0"/>
                  </a:lnTo>
                  <a:lnTo>
                    <a:pt x="4395673" y="5045193"/>
                  </a:lnTo>
                  <a:lnTo>
                    <a:pt x="0" y="5045193"/>
                  </a:lnTo>
                  <a:close/>
                </a:path>
              </a:pathLst>
            </a:custGeom>
            <a:solidFill>
              <a:srgbClr val="C2002F"/>
            </a:solidFill>
          </p:spPr>
        </p:sp>
      </p:grpSp>
      <p:sp>
        <p:nvSpPr>
          <p:cNvPr name="AutoShape 4" id="4"/>
          <p:cNvSpPr/>
          <p:nvPr/>
        </p:nvSpPr>
        <p:spPr>
          <a:xfrm rot="0">
            <a:off x="-170510" y="9258300"/>
            <a:ext cx="18458510" cy="0"/>
          </a:xfrm>
          <a:prstGeom prst="line">
            <a:avLst/>
          </a:prstGeom>
          <a:ln cap="flat" w="9525">
            <a:solidFill>
              <a:srgbClr val="292727"/>
            </a:solidFill>
            <a:prstDash val="solid"/>
            <a:headEnd type="none" len="sm" w="sm"/>
            <a:tailEnd type="none" len="sm" w="sm"/>
          </a:ln>
        </p:spPr>
      </p:sp>
      <p:sp>
        <p:nvSpPr>
          <p:cNvPr name="AutoShape 5" id="5"/>
          <p:cNvSpPr/>
          <p:nvPr/>
        </p:nvSpPr>
        <p:spPr>
          <a:xfrm rot="0">
            <a:off x="-170510" y="1019175"/>
            <a:ext cx="18458510" cy="0"/>
          </a:xfrm>
          <a:prstGeom prst="line">
            <a:avLst/>
          </a:prstGeom>
          <a:ln cap="flat" w="9525">
            <a:solidFill>
              <a:srgbClr val="292727"/>
            </a:solidFill>
            <a:prstDash val="solid"/>
            <a:headEnd type="none" len="sm" w="sm"/>
            <a:tailEnd type="none" len="sm" w="sm"/>
          </a:ln>
        </p:spPr>
      </p:sp>
      <p:sp>
        <p:nvSpPr>
          <p:cNvPr name="AutoShape 6" id="6"/>
          <p:cNvSpPr/>
          <p:nvPr/>
        </p:nvSpPr>
        <p:spPr>
          <a:xfrm rot="-5400000">
            <a:off x="11947682" y="5138738"/>
            <a:ext cx="10287000" cy="0"/>
          </a:xfrm>
          <a:prstGeom prst="line">
            <a:avLst/>
          </a:prstGeom>
          <a:ln cap="flat" w="9525">
            <a:solidFill>
              <a:srgbClr val="292727"/>
            </a:solidFill>
            <a:prstDash val="solid"/>
            <a:headEnd type="none" len="sm" w="sm"/>
            <a:tailEnd type="none" len="sm" w="sm"/>
          </a:ln>
        </p:spPr>
      </p:sp>
      <p:sp>
        <p:nvSpPr>
          <p:cNvPr name="AutoShape 7" id="7"/>
          <p:cNvSpPr/>
          <p:nvPr/>
        </p:nvSpPr>
        <p:spPr>
          <a:xfrm rot="-5400000">
            <a:off x="-4110037" y="5138738"/>
            <a:ext cx="10287000" cy="0"/>
          </a:xfrm>
          <a:prstGeom prst="line">
            <a:avLst/>
          </a:prstGeom>
          <a:ln cap="flat" w="9525">
            <a:solidFill>
              <a:srgbClr val="292727"/>
            </a:solidFill>
            <a:prstDash val="solid"/>
            <a:headEnd type="none" len="sm" w="sm"/>
            <a:tailEnd type="none" len="sm" w="sm"/>
          </a:ln>
        </p:spPr>
      </p:sp>
      <p:sp>
        <p:nvSpPr>
          <p:cNvPr name="Freeform 8" id="8"/>
          <p:cNvSpPr/>
          <p:nvPr/>
        </p:nvSpPr>
        <p:spPr>
          <a:xfrm flipH="false" flipV="false" rot="0">
            <a:off x="14069612" y="1023938"/>
            <a:ext cx="3016808" cy="2009194"/>
          </a:xfrm>
          <a:custGeom>
            <a:avLst/>
            <a:gdLst/>
            <a:ahLst/>
            <a:cxnLst/>
            <a:rect r="r" b="b" t="t" l="l"/>
            <a:pathLst>
              <a:path h="2009194" w="3016808">
                <a:moveTo>
                  <a:pt x="0" y="0"/>
                </a:moveTo>
                <a:lnTo>
                  <a:pt x="3016808" y="0"/>
                </a:lnTo>
                <a:lnTo>
                  <a:pt x="3016808" y="2009194"/>
                </a:lnTo>
                <a:lnTo>
                  <a:pt x="0" y="2009194"/>
                </a:lnTo>
                <a:lnTo>
                  <a:pt x="0" y="0"/>
                </a:lnTo>
                <a:close/>
              </a:path>
            </a:pathLst>
          </a:custGeom>
          <a:blipFill>
            <a:blip r:embed="rId2"/>
            <a:stretch>
              <a:fillRect l="0" t="0" r="0" b="0"/>
            </a:stretch>
          </a:blipFill>
        </p:spPr>
      </p:sp>
      <p:sp>
        <p:nvSpPr>
          <p:cNvPr name="Freeform 9" id="9"/>
          <p:cNvSpPr/>
          <p:nvPr/>
        </p:nvSpPr>
        <p:spPr>
          <a:xfrm flipH="false" flipV="false" rot="0">
            <a:off x="14118055" y="6922817"/>
            <a:ext cx="2968364" cy="2345008"/>
          </a:xfrm>
          <a:custGeom>
            <a:avLst/>
            <a:gdLst/>
            <a:ahLst/>
            <a:cxnLst/>
            <a:rect r="r" b="b" t="t" l="l"/>
            <a:pathLst>
              <a:path h="2345008" w="2968364">
                <a:moveTo>
                  <a:pt x="0" y="0"/>
                </a:moveTo>
                <a:lnTo>
                  <a:pt x="2968365" y="0"/>
                </a:lnTo>
                <a:lnTo>
                  <a:pt x="2968365" y="2345008"/>
                </a:lnTo>
                <a:lnTo>
                  <a:pt x="0" y="2345008"/>
                </a:lnTo>
                <a:lnTo>
                  <a:pt x="0" y="0"/>
                </a:lnTo>
                <a:close/>
              </a:path>
            </a:pathLst>
          </a:custGeom>
          <a:blipFill>
            <a:blip r:embed="rId3"/>
            <a:stretch>
              <a:fillRect l="0" t="0" r="0" b="0"/>
            </a:stretch>
          </a:blipFill>
        </p:spPr>
      </p:sp>
      <p:sp>
        <p:nvSpPr>
          <p:cNvPr name="Freeform 10" id="10"/>
          <p:cNvSpPr/>
          <p:nvPr/>
        </p:nvSpPr>
        <p:spPr>
          <a:xfrm flipH="false" flipV="false" rot="0">
            <a:off x="10157205" y="3936946"/>
            <a:ext cx="2920640" cy="2213298"/>
          </a:xfrm>
          <a:custGeom>
            <a:avLst/>
            <a:gdLst/>
            <a:ahLst/>
            <a:cxnLst/>
            <a:rect r="r" b="b" t="t" l="l"/>
            <a:pathLst>
              <a:path h="2213298" w="2920640">
                <a:moveTo>
                  <a:pt x="0" y="0"/>
                </a:moveTo>
                <a:lnTo>
                  <a:pt x="2920640" y="0"/>
                </a:lnTo>
                <a:lnTo>
                  <a:pt x="2920640" y="2213298"/>
                </a:lnTo>
                <a:lnTo>
                  <a:pt x="0" y="2213298"/>
                </a:lnTo>
                <a:lnTo>
                  <a:pt x="0" y="0"/>
                </a:lnTo>
                <a:close/>
              </a:path>
            </a:pathLst>
          </a:custGeom>
          <a:blipFill>
            <a:blip r:embed="rId4"/>
            <a:stretch>
              <a:fillRect l="0" t="0" r="0" b="0"/>
            </a:stretch>
          </a:blipFill>
        </p:spPr>
      </p:sp>
      <p:sp>
        <p:nvSpPr>
          <p:cNvPr name="Freeform 11" id="11"/>
          <p:cNvSpPr/>
          <p:nvPr/>
        </p:nvSpPr>
        <p:spPr>
          <a:xfrm flipH="false" flipV="false" rot="0">
            <a:off x="11335799" y="2328650"/>
            <a:ext cx="914065" cy="1408964"/>
          </a:xfrm>
          <a:custGeom>
            <a:avLst/>
            <a:gdLst/>
            <a:ahLst/>
            <a:cxnLst/>
            <a:rect r="r" b="b" t="t" l="l"/>
            <a:pathLst>
              <a:path h="1408964" w="914065">
                <a:moveTo>
                  <a:pt x="0" y="0"/>
                </a:moveTo>
                <a:lnTo>
                  <a:pt x="914065" y="0"/>
                </a:lnTo>
                <a:lnTo>
                  <a:pt x="914065" y="1408964"/>
                </a:lnTo>
                <a:lnTo>
                  <a:pt x="0" y="14089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2111096">
            <a:off x="13269860" y="3631924"/>
            <a:ext cx="1696391" cy="1015714"/>
          </a:xfrm>
          <a:custGeom>
            <a:avLst/>
            <a:gdLst/>
            <a:ahLst/>
            <a:cxnLst/>
            <a:rect r="r" b="b" t="t" l="l"/>
            <a:pathLst>
              <a:path h="1015714" w="1696391">
                <a:moveTo>
                  <a:pt x="0" y="0"/>
                </a:moveTo>
                <a:lnTo>
                  <a:pt x="1696390" y="0"/>
                </a:lnTo>
                <a:lnTo>
                  <a:pt x="1696390" y="1015713"/>
                </a:lnTo>
                <a:lnTo>
                  <a:pt x="0" y="101571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1355500" y="1906790"/>
            <a:ext cx="8081883" cy="930402"/>
          </a:xfrm>
          <a:prstGeom prst="rect">
            <a:avLst/>
          </a:prstGeom>
        </p:spPr>
        <p:txBody>
          <a:bodyPr anchor="t" rtlCol="false" tIns="0" lIns="0" bIns="0" rIns="0">
            <a:spAutoFit/>
          </a:bodyPr>
          <a:lstStyle/>
          <a:p>
            <a:pPr>
              <a:lnSpc>
                <a:spcPts val="7103"/>
              </a:lnSpc>
            </a:pPr>
            <a:r>
              <a:rPr lang="en-US" sz="6399" spc="-166">
                <a:solidFill>
                  <a:srgbClr val="292727"/>
                </a:solidFill>
                <a:latin typeface="Cy Grotesk Grand Demi"/>
              </a:rPr>
              <a:t>Conclusiones</a:t>
            </a:r>
          </a:p>
        </p:txBody>
      </p:sp>
      <p:sp>
        <p:nvSpPr>
          <p:cNvPr name="Freeform 14" id="14"/>
          <p:cNvSpPr/>
          <p:nvPr/>
        </p:nvSpPr>
        <p:spPr>
          <a:xfrm flipH="true" flipV="false" rot="-8723485">
            <a:off x="13270551" y="5387224"/>
            <a:ext cx="1696391" cy="1015714"/>
          </a:xfrm>
          <a:custGeom>
            <a:avLst/>
            <a:gdLst/>
            <a:ahLst/>
            <a:cxnLst/>
            <a:rect r="r" b="b" t="t" l="l"/>
            <a:pathLst>
              <a:path h="1015714" w="1696391">
                <a:moveTo>
                  <a:pt x="1696391" y="0"/>
                </a:moveTo>
                <a:lnTo>
                  <a:pt x="0" y="0"/>
                </a:lnTo>
                <a:lnTo>
                  <a:pt x="0" y="1015714"/>
                </a:lnTo>
                <a:lnTo>
                  <a:pt x="1696391" y="1015714"/>
                </a:lnTo>
                <a:lnTo>
                  <a:pt x="1696391"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1355500" y="5198352"/>
            <a:ext cx="7216851" cy="1944370"/>
          </a:xfrm>
          <a:prstGeom prst="rect">
            <a:avLst/>
          </a:prstGeom>
        </p:spPr>
        <p:txBody>
          <a:bodyPr anchor="t" rtlCol="false" tIns="0" lIns="0" bIns="0" rIns="0">
            <a:spAutoFit/>
          </a:bodyPr>
          <a:lstStyle/>
          <a:p>
            <a:pPr marL="474976" indent="-237488" lvl="1">
              <a:lnSpc>
                <a:spcPts val="3079"/>
              </a:lnSpc>
              <a:buFont typeface="Arial"/>
              <a:buChar char="•"/>
            </a:pPr>
            <a:r>
              <a:rPr lang="en-US" sz="2199">
                <a:solidFill>
                  <a:srgbClr val="231F20"/>
                </a:solidFill>
                <a:latin typeface="Cy Grotesk Key"/>
              </a:rPr>
              <a:t>ImageNet está formado por 1.000 categorías diferentes, frente a las 10.000 categorías de nuestro modelo.</a:t>
            </a:r>
          </a:p>
          <a:p>
            <a:pPr>
              <a:lnSpc>
                <a:spcPts val="3079"/>
              </a:lnSpc>
            </a:pPr>
          </a:p>
          <a:p>
            <a:pPr marL="474976" indent="-237488" lvl="1">
              <a:lnSpc>
                <a:spcPts val="3079"/>
              </a:lnSpc>
              <a:buFont typeface="Arial"/>
              <a:buChar char="•"/>
            </a:pPr>
            <a:r>
              <a:rPr lang="en-US" sz="2199">
                <a:solidFill>
                  <a:srgbClr val="231F20"/>
                </a:solidFill>
                <a:latin typeface="Cy Grotesk Key"/>
              </a:rPr>
              <a:t>La similitud visual entre categorías diferentes</a:t>
            </a:r>
          </a:p>
        </p:txBody>
      </p:sp>
      <p:sp>
        <p:nvSpPr>
          <p:cNvPr name="TextBox 16" id="16"/>
          <p:cNvSpPr txBox="true"/>
          <p:nvPr/>
        </p:nvSpPr>
        <p:spPr>
          <a:xfrm rot="0">
            <a:off x="1355500" y="3455616"/>
            <a:ext cx="6955143" cy="905510"/>
          </a:xfrm>
          <a:prstGeom prst="rect">
            <a:avLst/>
          </a:prstGeom>
        </p:spPr>
        <p:txBody>
          <a:bodyPr anchor="t" rtlCol="false" tIns="0" lIns="0" bIns="0" rIns="0">
            <a:spAutoFit/>
          </a:bodyPr>
          <a:lstStyle/>
          <a:p>
            <a:pPr>
              <a:lnSpc>
                <a:spcPts val="3639"/>
              </a:lnSpc>
              <a:spcBef>
                <a:spcPct val="0"/>
              </a:spcBef>
            </a:pPr>
            <a:r>
              <a:rPr lang="en-US" sz="2599">
                <a:solidFill>
                  <a:srgbClr val="292727"/>
                </a:solidFill>
                <a:latin typeface="Cy Grotesk Key"/>
              </a:rPr>
              <a:t>¿porqué no ha funcionado el aprendizaje por transferencia en nuestro caso?</a:t>
            </a:r>
          </a:p>
        </p:txBody>
      </p:sp>
      <p:sp>
        <p:nvSpPr>
          <p:cNvPr name="TextBox 17" id="17"/>
          <p:cNvSpPr txBox="true"/>
          <p:nvPr/>
        </p:nvSpPr>
        <p:spPr>
          <a:xfrm rot="0">
            <a:off x="13826388" y="3080757"/>
            <a:ext cx="3551700" cy="712851"/>
          </a:xfrm>
          <a:prstGeom prst="rect">
            <a:avLst/>
          </a:prstGeom>
        </p:spPr>
        <p:txBody>
          <a:bodyPr anchor="t" rtlCol="false" tIns="0" lIns="0" bIns="0" rIns="0">
            <a:spAutoFit/>
          </a:bodyPr>
          <a:lstStyle/>
          <a:p>
            <a:pPr algn="ctr">
              <a:lnSpc>
                <a:spcPts val="2771"/>
              </a:lnSpc>
            </a:pPr>
            <a:r>
              <a:rPr lang="en-US" sz="2799">
                <a:solidFill>
                  <a:srgbClr val="FFFFFF"/>
                </a:solidFill>
                <a:latin typeface="Bukhari Script"/>
              </a:rPr>
              <a:t>Pearl-bordered Fritillary</a:t>
            </a:r>
          </a:p>
        </p:txBody>
      </p:sp>
      <p:sp>
        <p:nvSpPr>
          <p:cNvPr name="TextBox 18" id="18"/>
          <p:cNvSpPr txBox="true"/>
          <p:nvPr/>
        </p:nvSpPr>
        <p:spPr>
          <a:xfrm rot="0">
            <a:off x="14311935" y="6081969"/>
            <a:ext cx="2580605" cy="712851"/>
          </a:xfrm>
          <a:prstGeom prst="rect">
            <a:avLst/>
          </a:prstGeom>
        </p:spPr>
        <p:txBody>
          <a:bodyPr anchor="t" rtlCol="false" tIns="0" lIns="0" bIns="0" rIns="0">
            <a:spAutoFit/>
          </a:bodyPr>
          <a:lstStyle/>
          <a:p>
            <a:pPr algn="ctr">
              <a:lnSpc>
                <a:spcPts val="2771"/>
              </a:lnSpc>
            </a:pPr>
            <a:r>
              <a:rPr lang="en-US" sz="2799">
                <a:solidFill>
                  <a:srgbClr val="FFFFFF"/>
                </a:solidFill>
                <a:latin typeface="Bukhari Script"/>
              </a:rPr>
              <a:t>Pacific Fritillary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rot="0">
            <a:off x="-170510" y="1019175"/>
            <a:ext cx="18458510" cy="0"/>
          </a:xfrm>
          <a:prstGeom prst="line">
            <a:avLst/>
          </a:prstGeom>
          <a:ln cap="flat" w="9525">
            <a:solidFill>
              <a:srgbClr val="292727"/>
            </a:solidFill>
            <a:prstDash val="solid"/>
            <a:headEnd type="none" len="sm" w="sm"/>
            <a:tailEnd type="none" len="sm" w="sm"/>
          </a:ln>
        </p:spPr>
      </p:sp>
      <p:sp>
        <p:nvSpPr>
          <p:cNvPr name="AutoShape 3" id="3"/>
          <p:cNvSpPr/>
          <p:nvPr/>
        </p:nvSpPr>
        <p:spPr>
          <a:xfrm rot="0">
            <a:off x="0" y="9258300"/>
            <a:ext cx="18288000" cy="0"/>
          </a:xfrm>
          <a:prstGeom prst="line">
            <a:avLst/>
          </a:prstGeom>
          <a:ln cap="flat" w="9525">
            <a:solidFill>
              <a:srgbClr val="292727"/>
            </a:solidFill>
            <a:prstDash val="solid"/>
            <a:headEnd type="none" len="sm" w="sm"/>
            <a:tailEnd type="none" len="sm" w="sm"/>
          </a:ln>
        </p:spPr>
      </p:sp>
      <p:sp>
        <p:nvSpPr>
          <p:cNvPr name="AutoShape 4" id="4"/>
          <p:cNvSpPr/>
          <p:nvPr/>
        </p:nvSpPr>
        <p:spPr>
          <a:xfrm rot="-5400000">
            <a:off x="-4110037" y="5138738"/>
            <a:ext cx="10287000" cy="0"/>
          </a:xfrm>
          <a:prstGeom prst="line">
            <a:avLst/>
          </a:prstGeom>
          <a:ln cap="flat" w="9525">
            <a:solidFill>
              <a:srgbClr val="292727"/>
            </a:solidFill>
            <a:prstDash val="solid"/>
            <a:headEnd type="none" len="sm" w="sm"/>
            <a:tailEnd type="none" len="sm" w="sm"/>
          </a:ln>
        </p:spPr>
      </p:sp>
      <p:sp>
        <p:nvSpPr>
          <p:cNvPr name="Freeform 5" id="5"/>
          <p:cNvSpPr/>
          <p:nvPr/>
        </p:nvSpPr>
        <p:spPr>
          <a:xfrm flipH="false" flipV="false" rot="0">
            <a:off x="1038225" y="1028700"/>
            <a:ext cx="13656733" cy="8229600"/>
          </a:xfrm>
          <a:custGeom>
            <a:avLst/>
            <a:gdLst/>
            <a:ahLst/>
            <a:cxnLst/>
            <a:rect r="r" b="b" t="t" l="l"/>
            <a:pathLst>
              <a:path h="8229600" w="13656733">
                <a:moveTo>
                  <a:pt x="0" y="0"/>
                </a:moveTo>
                <a:lnTo>
                  <a:pt x="13656733" y="0"/>
                </a:lnTo>
                <a:lnTo>
                  <a:pt x="13656733" y="8229600"/>
                </a:lnTo>
                <a:lnTo>
                  <a:pt x="0" y="8229600"/>
                </a:lnTo>
                <a:lnTo>
                  <a:pt x="0" y="0"/>
                </a:lnTo>
                <a:close/>
              </a:path>
            </a:pathLst>
          </a:custGeom>
          <a:blipFill>
            <a:blip r:embed="rId2"/>
            <a:stretch>
              <a:fillRect l="0" t="0" r="0" b="0"/>
            </a:stretch>
          </a:blipFill>
        </p:spPr>
      </p:sp>
      <p:sp>
        <p:nvSpPr>
          <p:cNvPr name="Freeform 6" id="6"/>
          <p:cNvSpPr/>
          <p:nvPr/>
        </p:nvSpPr>
        <p:spPr>
          <a:xfrm flipH="false" flipV="false" rot="0">
            <a:off x="11998223" y="3803508"/>
            <a:ext cx="835943" cy="869642"/>
          </a:xfrm>
          <a:custGeom>
            <a:avLst/>
            <a:gdLst/>
            <a:ahLst/>
            <a:cxnLst/>
            <a:rect r="r" b="b" t="t" l="l"/>
            <a:pathLst>
              <a:path h="869642" w="835943">
                <a:moveTo>
                  <a:pt x="0" y="0"/>
                </a:moveTo>
                <a:lnTo>
                  <a:pt x="835944" y="0"/>
                </a:lnTo>
                <a:lnTo>
                  <a:pt x="835944" y="869642"/>
                </a:lnTo>
                <a:lnTo>
                  <a:pt x="0" y="8696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CC5D7"/>
        </a:solidFill>
      </p:bgPr>
    </p:bg>
    <p:spTree>
      <p:nvGrpSpPr>
        <p:cNvPr id="1" name=""/>
        <p:cNvGrpSpPr/>
        <p:nvPr/>
      </p:nvGrpSpPr>
      <p:grpSpPr>
        <a:xfrm>
          <a:off x="0" y="0"/>
          <a:ext cx="0" cy="0"/>
          <a:chOff x="0" y="0"/>
          <a:chExt cx="0" cy="0"/>
        </a:xfrm>
      </p:grpSpPr>
      <p:sp>
        <p:nvSpPr>
          <p:cNvPr name="AutoShape 2" id="2"/>
          <p:cNvSpPr/>
          <p:nvPr/>
        </p:nvSpPr>
        <p:spPr>
          <a:xfrm rot="-5400000">
            <a:off x="11947682" y="5138738"/>
            <a:ext cx="10287000" cy="0"/>
          </a:xfrm>
          <a:prstGeom prst="line">
            <a:avLst/>
          </a:prstGeom>
          <a:ln cap="flat" w="9525">
            <a:solidFill>
              <a:srgbClr val="292727"/>
            </a:solidFill>
            <a:prstDash val="solid"/>
            <a:headEnd type="none" len="sm" w="sm"/>
            <a:tailEnd type="none" len="sm" w="sm"/>
          </a:ln>
        </p:spPr>
      </p:sp>
      <p:sp>
        <p:nvSpPr>
          <p:cNvPr name="AutoShape 3" id="3"/>
          <p:cNvSpPr/>
          <p:nvPr/>
        </p:nvSpPr>
        <p:spPr>
          <a:xfrm rot="-5400000">
            <a:off x="-4110037" y="5138738"/>
            <a:ext cx="10287000" cy="0"/>
          </a:xfrm>
          <a:prstGeom prst="line">
            <a:avLst/>
          </a:prstGeom>
          <a:ln cap="flat" w="9525">
            <a:solidFill>
              <a:srgbClr val="292727"/>
            </a:solidFill>
            <a:prstDash val="solid"/>
            <a:headEnd type="none" len="sm" w="sm"/>
            <a:tailEnd type="none" len="sm" w="sm"/>
          </a:ln>
        </p:spPr>
      </p:sp>
      <p:grpSp>
        <p:nvGrpSpPr>
          <p:cNvPr name="Group 4" id="4"/>
          <p:cNvGrpSpPr/>
          <p:nvPr/>
        </p:nvGrpSpPr>
        <p:grpSpPr>
          <a:xfrm rot="0">
            <a:off x="0" y="0"/>
            <a:ext cx="18288000" cy="7313834"/>
            <a:chOff x="0" y="0"/>
            <a:chExt cx="11198579" cy="4478595"/>
          </a:xfrm>
        </p:grpSpPr>
        <p:sp>
          <p:nvSpPr>
            <p:cNvPr name="Freeform 5" id="5"/>
            <p:cNvSpPr/>
            <p:nvPr/>
          </p:nvSpPr>
          <p:spPr>
            <a:xfrm flipH="false" flipV="false" rot="0">
              <a:off x="0" y="0"/>
              <a:ext cx="11198579" cy="4478595"/>
            </a:xfrm>
            <a:custGeom>
              <a:avLst/>
              <a:gdLst/>
              <a:ahLst/>
              <a:cxnLst/>
              <a:rect r="r" b="b" t="t" l="l"/>
              <a:pathLst>
                <a:path h="4478595" w="11198579">
                  <a:moveTo>
                    <a:pt x="0" y="0"/>
                  </a:moveTo>
                  <a:lnTo>
                    <a:pt x="11198579" y="0"/>
                  </a:lnTo>
                  <a:lnTo>
                    <a:pt x="11198579" y="4478595"/>
                  </a:lnTo>
                  <a:lnTo>
                    <a:pt x="0" y="4478595"/>
                  </a:lnTo>
                  <a:close/>
                </a:path>
              </a:pathLst>
            </a:custGeom>
            <a:solidFill>
              <a:srgbClr val="CE043C"/>
            </a:solidFill>
          </p:spPr>
        </p:sp>
      </p:grpSp>
      <p:grpSp>
        <p:nvGrpSpPr>
          <p:cNvPr name="Group 6" id="6"/>
          <p:cNvGrpSpPr/>
          <p:nvPr/>
        </p:nvGrpSpPr>
        <p:grpSpPr>
          <a:xfrm rot="0">
            <a:off x="6543028" y="7651654"/>
            <a:ext cx="5031434" cy="795982"/>
            <a:chOff x="0" y="0"/>
            <a:chExt cx="12097773" cy="1913890"/>
          </a:xfrm>
        </p:grpSpPr>
        <p:sp>
          <p:nvSpPr>
            <p:cNvPr name="Freeform 7" id="7"/>
            <p:cNvSpPr/>
            <p:nvPr/>
          </p:nvSpPr>
          <p:spPr>
            <a:xfrm flipH="false" flipV="false" rot="0">
              <a:off x="0" y="0"/>
              <a:ext cx="12097772" cy="1913890"/>
            </a:xfrm>
            <a:custGeom>
              <a:avLst/>
              <a:gdLst/>
              <a:ahLst/>
              <a:cxnLst/>
              <a:rect r="r" b="b" t="t" l="l"/>
              <a:pathLst>
                <a:path h="1913890" w="12097772">
                  <a:moveTo>
                    <a:pt x="0" y="0"/>
                  </a:moveTo>
                  <a:lnTo>
                    <a:pt x="0" y="1913890"/>
                  </a:lnTo>
                  <a:lnTo>
                    <a:pt x="12097772" y="1913890"/>
                  </a:lnTo>
                  <a:lnTo>
                    <a:pt x="12097772" y="0"/>
                  </a:lnTo>
                  <a:lnTo>
                    <a:pt x="0" y="0"/>
                  </a:lnTo>
                  <a:close/>
                  <a:moveTo>
                    <a:pt x="12036813" y="1852930"/>
                  </a:moveTo>
                  <a:lnTo>
                    <a:pt x="59690" y="1852930"/>
                  </a:lnTo>
                  <a:lnTo>
                    <a:pt x="59690" y="59690"/>
                  </a:lnTo>
                  <a:lnTo>
                    <a:pt x="12036813" y="59690"/>
                  </a:lnTo>
                  <a:lnTo>
                    <a:pt x="12036813" y="1852930"/>
                  </a:lnTo>
                  <a:close/>
                </a:path>
              </a:pathLst>
            </a:custGeom>
            <a:solidFill>
              <a:srgbClr val="231F20"/>
            </a:solidFill>
          </p:spPr>
        </p:sp>
      </p:grpSp>
      <p:sp>
        <p:nvSpPr>
          <p:cNvPr name="AutoShape 8" id="8"/>
          <p:cNvSpPr/>
          <p:nvPr/>
        </p:nvSpPr>
        <p:spPr>
          <a:xfrm>
            <a:off x="9673522" y="8044882"/>
            <a:ext cx="502367" cy="0"/>
          </a:xfrm>
          <a:prstGeom prst="line">
            <a:avLst/>
          </a:prstGeom>
          <a:ln cap="flat" w="19050">
            <a:solidFill>
              <a:srgbClr val="231F20"/>
            </a:solidFill>
            <a:prstDash val="solid"/>
            <a:headEnd type="none" len="sm" w="sm"/>
            <a:tailEnd type="arrow" len="sm" w="med"/>
          </a:ln>
        </p:spPr>
      </p:sp>
      <p:sp>
        <p:nvSpPr>
          <p:cNvPr name="TextBox 9" id="9"/>
          <p:cNvSpPr txBox="true"/>
          <p:nvPr/>
        </p:nvSpPr>
        <p:spPr>
          <a:xfrm rot="0">
            <a:off x="3793120" y="5424869"/>
            <a:ext cx="11538498" cy="1017110"/>
          </a:xfrm>
          <a:prstGeom prst="rect">
            <a:avLst/>
          </a:prstGeom>
        </p:spPr>
        <p:txBody>
          <a:bodyPr anchor="t" rtlCol="false" tIns="0" lIns="0" bIns="0" rIns="0">
            <a:spAutoFit/>
          </a:bodyPr>
          <a:lstStyle/>
          <a:p>
            <a:pPr algn="ctr">
              <a:lnSpc>
                <a:spcPts val="7696"/>
              </a:lnSpc>
            </a:pPr>
            <a:r>
              <a:rPr lang="en-US" sz="7400" spc="-192">
                <a:solidFill>
                  <a:srgbClr val="FFFFFF"/>
                </a:solidFill>
                <a:latin typeface="Cy Grotesk Grand Demi"/>
              </a:rPr>
              <a:t>Muchas gracias</a:t>
            </a:r>
          </a:p>
        </p:txBody>
      </p:sp>
      <p:grpSp>
        <p:nvGrpSpPr>
          <p:cNvPr name="Group 10" id="10"/>
          <p:cNvGrpSpPr/>
          <p:nvPr/>
        </p:nvGrpSpPr>
        <p:grpSpPr>
          <a:xfrm rot="-5400000">
            <a:off x="8593906" y="9221590"/>
            <a:ext cx="1118636" cy="1211105"/>
            <a:chOff x="0" y="0"/>
            <a:chExt cx="1767762" cy="1913890"/>
          </a:xfrm>
        </p:grpSpPr>
        <p:sp>
          <p:nvSpPr>
            <p:cNvPr name="Freeform 11" id="11"/>
            <p:cNvSpPr/>
            <p:nvPr/>
          </p:nvSpPr>
          <p:spPr>
            <a:xfrm flipH="false" flipV="false" rot="0">
              <a:off x="0" y="0"/>
              <a:ext cx="1767762" cy="1913890"/>
            </a:xfrm>
            <a:custGeom>
              <a:avLst/>
              <a:gdLst/>
              <a:ahLst/>
              <a:cxnLst/>
              <a:rect r="r" b="b" t="t" l="l"/>
              <a:pathLst>
                <a:path h="1913890" w="1767762">
                  <a:moveTo>
                    <a:pt x="0" y="0"/>
                  </a:moveTo>
                  <a:lnTo>
                    <a:pt x="1767762" y="0"/>
                  </a:lnTo>
                  <a:lnTo>
                    <a:pt x="1767762" y="1913890"/>
                  </a:lnTo>
                  <a:lnTo>
                    <a:pt x="0" y="1913890"/>
                  </a:lnTo>
                  <a:close/>
                </a:path>
              </a:pathLst>
            </a:custGeom>
            <a:solidFill>
              <a:srgbClr val="C2002F"/>
            </a:solidFill>
          </p:spPr>
        </p:sp>
      </p:grpSp>
      <p:sp>
        <p:nvSpPr>
          <p:cNvPr name="AutoShape 12" id="12"/>
          <p:cNvSpPr/>
          <p:nvPr/>
        </p:nvSpPr>
        <p:spPr>
          <a:xfrm rot="-5400000">
            <a:off x="8870792" y="9753600"/>
            <a:ext cx="612490" cy="0"/>
          </a:xfrm>
          <a:prstGeom prst="line">
            <a:avLst/>
          </a:prstGeom>
          <a:ln cap="flat" w="47625">
            <a:solidFill>
              <a:srgbClr val="292727"/>
            </a:solidFill>
            <a:prstDash val="solid"/>
            <a:headEnd type="none" len="sm" w="sm"/>
            <a:tailEnd type="arrow" len="sm" w="med"/>
          </a:ln>
        </p:spPr>
      </p:sp>
      <p:sp>
        <p:nvSpPr>
          <p:cNvPr name="AutoShape 13" id="13"/>
          <p:cNvSpPr/>
          <p:nvPr/>
        </p:nvSpPr>
        <p:spPr>
          <a:xfrm rot="0">
            <a:off x="-170510" y="9258300"/>
            <a:ext cx="18458510" cy="0"/>
          </a:xfrm>
          <a:prstGeom prst="line">
            <a:avLst/>
          </a:prstGeom>
          <a:ln cap="flat" w="9525">
            <a:solidFill>
              <a:srgbClr val="292727"/>
            </a:solidFill>
            <a:prstDash val="solid"/>
            <a:headEnd type="none" len="sm" w="sm"/>
            <a:tailEnd type="none" len="sm" w="sm"/>
          </a:ln>
        </p:spPr>
      </p:sp>
      <p:sp>
        <p:nvSpPr>
          <p:cNvPr name="Freeform 14" id="14"/>
          <p:cNvSpPr/>
          <p:nvPr/>
        </p:nvSpPr>
        <p:spPr>
          <a:xfrm flipH="false" flipV="false" rot="0">
            <a:off x="6379580" y="0"/>
            <a:ext cx="5509791" cy="5509791"/>
          </a:xfrm>
          <a:custGeom>
            <a:avLst/>
            <a:gdLst/>
            <a:ahLst/>
            <a:cxnLst/>
            <a:rect r="r" b="b" t="t" l="l"/>
            <a:pathLst>
              <a:path h="5509791" w="5509791">
                <a:moveTo>
                  <a:pt x="0" y="0"/>
                </a:moveTo>
                <a:lnTo>
                  <a:pt x="5509790" y="0"/>
                </a:lnTo>
                <a:lnTo>
                  <a:pt x="5509790" y="5509791"/>
                </a:lnTo>
                <a:lnTo>
                  <a:pt x="0" y="5509791"/>
                </a:lnTo>
                <a:lnTo>
                  <a:pt x="0" y="0"/>
                </a:lnTo>
                <a:close/>
              </a:path>
            </a:pathLst>
          </a:custGeom>
          <a:blipFill>
            <a:blip r:embed="rId2"/>
            <a:stretch>
              <a:fillRect l="0" t="0" r="0" b="0"/>
            </a:stretch>
          </a:blipFill>
        </p:spPr>
      </p:sp>
      <p:sp>
        <p:nvSpPr>
          <p:cNvPr name="TextBox 15" id="15"/>
          <p:cNvSpPr txBox="true"/>
          <p:nvPr/>
        </p:nvSpPr>
        <p:spPr>
          <a:xfrm rot="0">
            <a:off x="6790756" y="7893785"/>
            <a:ext cx="2267990" cy="273685"/>
          </a:xfrm>
          <a:prstGeom prst="rect">
            <a:avLst/>
          </a:prstGeom>
        </p:spPr>
        <p:txBody>
          <a:bodyPr anchor="t" rtlCol="false" tIns="0" lIns="0" bIns="0" rIns="0">
            <a:spAutoFit/>
          </a:bodyPr>
          <a:lstStyle/>
          <a:p>
            <a:pPr>
              <a:lnSpc>
                <a:spcPts val="2239"/>
              </a:lnSpc>
              <a:spcBef>
                <a:spcPct val="0"/>
              </a:spcBef>
            </a:pPr>
            <a:r>
              <a:rPr lang="en-US" sz="1599" spc="76">
                <a:solidFill>
                  <a:srgbClr val="292727"/>
                </a:solidFill>
                <a:latin typeface="Cy Grotesk Key Bold"/>
              </a:rPr>
              <a:t>JUNIO</a:t>
            </a:r>
          </a:p>
        </p:txBody>
      </p:sp>
      <p:sp>
        <p:nvSpPr>
          <p:cNvPr name="TextBox 16" id="16"/>
          <p:cNvSpPr txBox="true"/>
          <p:nvPr/>
        </p:nvSpPr>
        <p:spPr>
          <a:xfrm rot="0">
            <a:off x="10494990" y="7893785"/>
            <a:ext cx="755205" cy="273685"/>
          </a:xfrm>
          <a:prstGeom prst="rect">
            <a:avLst/>
          </a:prstGeom>
        </p:spPr>
        <p:txBody>
          <a:bodyPr anchor="t" rtlCol="false" tIns="0" lIns="0" bIns="0" rIns="0">
            <a:spAutoFit/>
          </a:bodyPr>
          <a:lstStyle/>
          <a:p>
            <a:pPr algn="r">
              <a:lnSpc>
                <a:spcPts val="2239"/>
              </a:lnSpc>
              <a:spcBef>
                <a:spcPct val="0"/>
              </a:spcBef>
            </a:pPr>
            <a:r>
              <a:rPr lang="en-US" sz="1599" spc="76">
                <a:solidFill>
                  <a:srgbClr val="292727"/>
                </a:solidFill>
                <a:latin typeface="Cy Grotesk Key Bold"/>
              </a:rPr>
              <a:t>2023</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rot="0">
            <a:off x="0" y="2269539"/>
            <a:ext cx="18288000" cy="0"/>
          </a:xfrm>
          <a:prstGeom prst="line">
            <a:avLst/>
          </a:prstGeom>
          <a:ln cap="flat" w="9525">
            <a:solidFill>
              <a:srgbClr val="292727"/>
            </a:solidFill>
            <a:prstDash val="solid"/>
            <a:headEnd type="none" len="sm" w="sm"/>
            <a:tailEnd type="none" len="sm" w="sm"/>
          </a:ln>
        </p:spPr>
      </p:sp>
      <p:sp>
        <p:nvSpPr>
          <p:cNvPr name="AutoShape 3" id="3"/>
          <p:cNvSpPr/>
          <p:nvPr/>
        </p:nvSpPr>
        <p:spPr>
          <a:xfrm rot="0">
            <a:off x="0" y="8007936"/>
            <a:ext cx="18288000" cy="0"/>
          </a:xfrm>
          <a:prstGeom prst="line">
            <a:avLst/>
          </a:prstGeom>
          <a:ln cap="flat" w="9525">
            <a:solidFill>
              <a:srgbClr val="292727"/>
            </a:solidFill>
            <a:prstDash val="solid"/>
            <a:headEnd type="none" len="sm" w="sm"/>
            <a:tailEnd type="none" len="sm" w="sm"/>
          </a:ln>
        </p:spPr>
      </p:sp>
      <p:sp>
        <p:nvSpPr>
          <p:cNvPr name="TextBox 4" id="4"/>
          <p:cNvSpPr txBox="true"/>
          <p:nvPr/>
        </p:nvSpPr>
        <p:spPr>
          <a:xfrm rot="0">
            <a:off x="1028700" y="2937662"/>
            <a:ext cx="4590965" cy="1075116"/>
          </a:xfrm>
          <a:prstGeom prst="rect">
            <a:avLst/>
          </a:prstGeom>
        </p:spPr>
        <p:txBody>
          <a:bodyPr anchor="t" rtlCol="false" tIns="0" lIns="0" bIns="0" rIns="0">
            <a:spAutoFit/>
          </a:bodyPr>
          <a:lstStyle/>
          <a:p>
            <a:pPr>
              <a:lnSpc>
                <a:spcPts val="8213"/>
              </a:lnSpc>
            </a:pPr>
            <a:r>
              <a:rPr lang="en-US" sz="7399" spc="-192">
                <a:solidFill>
                  <a:srgbClr val="292727"/>
                </a:solidFill>
                <a:latin typeface="Cy Grotesk Key"/>
              </a:rPr>
              <a:t>Índice</a:t>
            </a:r>
          </a:p>
        </p:txBody>
      </p:sp>
      <p:sp>
        <p:nvSpPr>
          <p:cNvPr name="TextBox 5" id="5"/>
          <p:cNvSpPr txBox="true"/>
          <p:nvPr/>
        </p:nvSpPr>
        <p:spPr>
          <a:xfrm rot="0">
            <a:off x="1028700" y="4366076"/>
            <a:ext cx="6267589" cy="2879218"/>
          </a:xfrm>
          <a:prstGeom prst="rect">
            <a:avLst/>
          </a:prstGeom>
        </p:spPr>
        <p:txBody>
          <a:bodyPr anchor="t" rtlCol="false" tIns="0" lIns="0" bIns="0" rIns="0">
            <a:spAutoFit/>
          </a:bodyPr>
          <a:lstStyle/>
          <a:p>
            <a:pPr marL="474976" indent="-237488" lvl="1">
              <a:lnSpc>
                <a:spcPts val="3893"/>
              </a:lnSpc>
              <a:buFont typeface="Arial"/>
              <a:buChar char="•"/>
            </a:pPr>
            <a:r>
              <a:rPr lang="en-US" sz="2199">
                <a:solidFill>
                  <a:srgbClr val="292727"/>
                </a:solidFill>
                <a:latin typeface="Cy Grotesk Key"/>
              </a:rPr>
              <a:t> Introducción</a:t>
            </a:r>
          </a:p>
          <a:p>
            <a:pPr marL="474976" indent="-237488" lvl="1">
              <a:lnSpc>
                <a:spcPts val="3893"/>
              </a:lnSpc>
              <a:buFont typeface="Arial"/>
              <a:buChar char="•"/>
            </a:pPr>
            <a:r>
              <a:rPr lang="en-US" sz="2199">
                <a:solidFill>
                  <a:srgbClr val="292727"/>
                </a:solidFill>
                <a:latin typeface="Cy Grotesk Key"/>
              </a:rPr>
              <a:t> Objetivos</a:t>
            </a:r>
          </a:p>
          <a:p>
            <a:pPr marL="474976" indent="-237488" lvl="1">
              <a:lnSpc>
                <a:spcPts val="3893"/>
              </a:lnSpc>
              <a:buFont typeface="Arial"/>
              <a:buChar char="•"/>
            </a:pPr>
            <a:r>
              <a:rPr lang="en-US" sz="2199">
                <a:solidFill>
                  <a:srgbClr val="292727"/>
                </a:solidFill>
                <a:latin typeface="Cy Grotesk Key"/>
              </a:rPr>
              <a:t> Marco teórico</a:t>
            </a:r>
          </a:p>
          <a:p>
            <a:pPr marL="474976" indent="-237488" lvl="1">
              <a:lnSpc>
                <a:spcPts val="3893"/>
              </a:lnSpc>
              <a:buFont typeface="Arial"/>
              <a:buChar char="•"/>
            </a:pPr>
            <a:r>
              <a:rPr lang="en-US" sz="2199">
                <a:solidFill>
                  <a:srgbClr val="292727"/>
                </a:solidFill>
                <a:latin typeface="Cy Grotesk Key"/>
              </a:rPr>
              <a:t> Enfoque y método seguido</a:t>
            </a:r>
          </a:p>
          <a:p>
            <a:pPr marL="474976" indent="-237488" lvl="1">
              <a:lnSpc>
                <a:spcPts val="3893"/>
              </a:lnSpc>
              <a:buFont typeface="Arial"/>
              <a:buChar char="•"/>
            </a:pPr>
            <a:r>
              <a:rPr lang="en-US" sz="2199">
                <a:solidFill>
                  <a:srgbClr val="292727"/>
                </a:solidFill>
                <a:latin typeface="Cy Grotesk Key"/>
              </a:rPr>
              <a:t> Resultados</a:t>
            </a:r>
          </a:p>
          <a:p>
            <a:pPr marL="474976" indent="-237488" lvl="1">
              <a:lnSpc>
                <a:spcPts val="3893"/>
              </a:lnSpc>
              <a:buFont typeface="Arial"/>
              <a:buChar char="•"/>
            </a:pPr>
            <a:r>
              <a:rPr lang="en-US" sz="2199">
                <a:solidFill>
                  <a:srgbClr val="292727"/>
                </a:solidFill>
                <a:latin typeface="Cy Grotesk Key"/>
              </a:rPr>
              <a:t> Conclusiones</a:t>
            </a:r>
          </a:p>
        </p:txBody>
      </p:sp>
      <p:sp>
        <p:nvSpPr>
          <p:cNvPr name="Freeform 6" id="6"/>
          <p:cNvSpPr/>
          <p:nvPr/>
        </p:nvSpPr>
        <p:spPr>
          <a:xfrm flipH="false" flipV="false" rot="0">
            <a:off x="8886871" y="1145953"/>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434011" y="1019175"/>
            <a:ext cx="6825289" cy="8239125"/>
            <a:chOff x="0" y="0"/>
            <a:chExt cx="4179437" cy="5045193"/>
          </a:xfrm>
        </p:grpSpPr>
        <p:sp>
          <p:nvSpPr>
            <p:cNvPr name="Freeform 3" id="3"/>
            <p:cNvSpPr/>
            <p:nvPr/>
          </p:nvSpPr>
          <p:spPr>
            <a:xfrm flipH="false" flipV="false" rot="0">
              <a:off x="0" y="0"/>
              <a:ext cx="4179437" cy="5045193"/>
            </a:xfrm>
            <a:custGeom>
              <a:avLst/>
              <a:gdLst/>
              <a:ahLst/>
              <a:cxnLst/>
              <a:rect r="r" b="b" t="t" l="l"/>
              <a:pathLst>
                <a:path h="5045193" w="4179437">
                  <a:moveTo>
                    <a:pt x="0" y="0"/>
                  </a:moveTo>
                  <a:lnTo>
                    <a:pt x="4179437" y="0"/>
                  </a:lnTo>
                  <a:lnTo>
                    <a:pt x="4179437" y="5045193"/>
                  </a:lnTo>
                  <a:lnTo>
                    <a:pt x="0" y="5045193"/>
                  </a:lnTo>
                  <a:close/>
                </a:path>
              </a:pathLst>
            </a:custGeom>
            <a:solidFill>
              <a:srgbClr val="C2002F"/>
            </a:solidFill>
          </p:spPr>
        </p:sp>
      </p:grpSp>
      <p:sp>
        <p:nvSpPr>
          <p:cNvPr name="Freeform 4" id="4"/>
          <p:cNvSpPr/>
          <p:nvPr/>
        </p:nvSpPr>
        <p:spPr>
          <a:xfrm flipH="false" flipV="false" rot="0">
            <a:off x="10434011" y="6178779"/>
            <a:ext cx="6825289" cy="3079521"/>
          </a:xfrm>
          <a:custGeom>
            <a:avLst/>
            <a:gdLst/>
            <a:ahLst/>
            <a:cxnLst/>
            <a:rect r="r" b="b" t="t" l="l"/>
            <a:pathLst>
              <a:path h="3079521" w="6825289">
                <a:moveTo>
                  <a:pt x="0" y="0"/>
                </a:moveTo>
                <a:lnTo>
                  <a:pt x="6825289" y="0"/>
                </a:lnTo>
                <a:lnTo>
                  <a:pt x="6825289" y="3079521"/>
                </a:lnTo>
                <a:lnTo>
                  <a:pt x="0" y="3079521"/>
                </a:lnTo>
                <a:lnTo>
                  <a:pt x="0" y="0"/>
                </a:lnTo>
                <a:close/>
              </a:path>
            </a:pathLst>
          </a:custGeom>
          <a:blipFill>
            <a:blip r:embed="rId2"/>
            <a:stretch>
              <a:fillRect l="0" t="-22776" r="0" b="-25054"/>
            </a:stretch>
          </a:blipFill>
        </p:spPr>
      </p:sp>
      <p:sp>
        <p:nvSpPr>
          <p:cNvPr name="AutoShape 5" id="5"/>
          <p:cNvSpPr/>
          <p:nvPr/>
        </p:nvSpPr>
        <p:spPr>
          <a:xfrm rot="0">
            <a:off x="-170510" y="1019175"/>
            <a:ext cx="18458510" cy="0"/>
          </a:xfrm>
          <a:prstGeom prst="line">
            <a:avLst/>
          </a:prstGeom>
          <a:ln cap="flat" w="9525">
            <a:solidFill>
              <a:srgbClr val="292727"/>
            </a:solidFill>
            <a:prstDash val="solid"/>
            <a:headEnd type="none" len="sm" w="sm"/>
            <a:tailEnd type="none" len="sm" w="sm"/>
          </a:ln>
        </p:spPr>
      </p:sp>
      <p:sp>
        <p:nvSpPr>
          <p:cNvPr name="AutoShape 6" id="6"/>
          <p:cNvSpPr/>
          <p:nvPr/>
        </p:nvSpPr>
        <p:spPr>
          <a:xfrm rot="0">
            <a:off x="0" y="9258300"/>
            <a:ext cx="18288000" cy="0"/>
          </a:xfrm>
          <a:prstGeom prst="line">
            <a:avLst/>
          </a:prstGeom>
          <a:ln cap="flat" w="9525">
            <a:solidFill>
              <a:srgbClr val="292727"/>
            </a:solidFill>
            <a:prstDash val="solid"/>
            <a:headEnd type="none" len="sm" w="sm"/>
            <a:tailEnd type="none" len="sm" w="sm"/>
          </a:ln>
        </p:spPr>
      </p:sp>
      <p:sp>
        <p:nvSpPr>
          <p:cNvPr name="AutoShape 7" id="7"/>
          <p:cNvSpPr/>
          <p:nvPr/>
        </p:nvSpPr>
        <p:spPr>
          <a:xfrm rot="-5400000">
            <a:off x="-4110037" y="5138738"/>
            <a:ext cx="10287000" cy="0"/>
          </a:xfrm>
          <a:prstGeom prst="line">
            <a:avLst/>
          </a:prstGeom>
          <a:ln cap="flat" w="9525">
            <a:solidFill>
              <a:srgbClr val="292727"/>
            </a:solidFill>
            <a:prstDash val="solid"/>
            <a:headEnd type="none" len="sm" w="sm"/>
            <a:tailEnd type="none" len="sm" w="sm"/>
          </a:ln>
        </p:spPr>
      </p:sp>
      <p:sp>
        <p:nvSpPr>
          <p:cNvPr name="TextBox 8" id="8"/>
          <p:cNvSpPr txBox="true"/>
          <p:nvPr/>
        </p:nvSpPr>
        <p:spPr>
          <a:xfrm rot="0">
            <a:off x="1312874" y="2001353"/>
            <a:ext cx="8599852" cy="1153795"/>
          </a:xfrm>
          <a:prstGeom prst="rect">
            <a:avLst/>
          </a:prstGeom>
        </p:spPr>
        <p:txBody>
          <a:bodyPr anchor="t" rtlCol="false" tIns="0" lIns="0" bIns="0" rIns="0">
            <a:spAutoFit/>
          </a:bodyPr>
          <a:lstStyle/>
          <a:p>
            <a:pPr>
              <a:lnSpc>
                <a:spcPts val="3080"/>
              </a:lnSpc>
              <a:spcBef>
                <a:spcPct val="0"/>
              </a:spcBef>
            </a:pPr>
            <a:r>
              <a:rPr lang="en-US" sz="2200">
                <a:solidFill>
                  <a:srgbClr val="292727"/>
                </a:solidFill>
                <a:latin typeface="Cy Grotesk Key"/>
              </a:rPr>
              <a:t>Exploraremos el reconocimiento automático de imágenes, cuya finalidad es construir un clasificador que sea capaz de distinguir entre diez mil clases de seres vivos. </a:t>
            </a:r>
          </a:p>
        </p:txBody>
      </p:sp>
      <p:sp>
        <p:nvSpPr>
          <p:cNvPr name="TextBox 9" id="9"/>
          <p:cNvSpPr txBox="true"/>
          <p:nvPr/>
        </p:nvSpPr>
        <p:spPr>
          <a:xfrm rot="0">
            <a:off x="10742628" y="2635400"/>
            <a:ext cx="7065034" cy="868680"/>
          </a:xfrm>
          <a:prstGeom prst="rect">
            <a:avLst/>
          </a:prstGeom>
        </p:spPr>
        <p:txBody>
          <a:bodyPr anchor="t" rtlCol="false" tIns="0" lIns="0" bIns="0" rIns="0">
            <a:spAutoFit/>
          </a:bodyPr>
          <a:lstStyle/>
          <a:p>
            <a:pPr>
              <a:lnSpc>
                <a:spcPts val="6660"/>
              </a:lnSpc>
            </a:pPr>
            <a:r>
              <a:rPr lang="en-US" sz="6000" spc="-156">
                <a:solidFill>
                  <a:srgbClr val="FFFFFF"/>
                </a:solidFill>
                <a:latin typeface="Cy Grotesk Grand Demi"/>
              </a:rPr>
              <a:t>Introducción</a:t>
            </a:r>
          </a:p>
        </p:txBody>
      </p:sp>
      <p:sp>
        <p:nvSpPr>
          <p:cNvPr name="TextBox 10" id="10"/>
          <p:cNvSpPr txBox="true"/>
          <p:nvPr/>
        </p:nvSpPr>
        <p:spPr>
          <a:xfrm rot="0">
            <a:off x="1312874" y="4435292"/>
            <a:ext cx="8366601" cy="2325370"/>
          </a:xfrm>
          <a:prstGeom prst="rect">
            <a:avLst/>
          </a:prstGeom>
        </p:spPr>
        <p:txBody>
          <a:bodyPr anchor="t" rtlCol="false" tIns="0" lIns="0" bIns="0" rIns="0">
            <a:spAutoFit/>
          </a:bodyPr>
          <a:lstStyle/>
          <a:p>
            <a:pPr marL="474981" indent="-237491" lvl="1">
              <a:lnSpc>
                <a:spcPts val="3080"/>
              </a:lnSpc>
              <a:buFont typeface="Arial"/>
              <a:buChar char="•"/>
            </a:pPr>
            <a:r>
              <a:rPr lang="en-US" sz="2200">
                <a:solidFill>
                  <a:srgbClr val="292727"/>
                </a:solidFill>
                <a:latin typeface="Cy Grotesk Key"/>
              </a:rPr>
              <a:t>Haremos uso de redes neuronales convolucionales (CNN) para la construcción de nuestro modelo. </a:t>
            </a:r>
          </a:p>
          <a:p>
            <a:pPr>
              <a:lnSpc>
                <a:spcPts val="3080"/>
              </a:lnSpc>
            </a:pPr>
          </a:p>
          <a:p>
            <a:pPr algn="l" marL="474981" indent="-237491" lvl="1">
              <a:lnSpc>
                <a:spcPts val="3080"/>
              </a:lnSpc>
              <a:buFont typeface="Arial"/>
              <a:buChar char="•"/>
            </a:pPr>
            <a:r>
              <a:rPr lang="en-US" sz="2200">
                <a:solidFill>
                  <a:srgbClr val="292727"/>
                </a:solidFill>
                <a:latin typeface="Cy Grotesk Key"/>
              </a:rPr>
              <a:t>El conjunto de datos que utilizaremos para entrenar y validar nuestro modelo ha sido descargado de</a:t>
            </a:r>
            <a:r>
              <a:rPr lang="en-US" sz="2200">
                <a:solidFill>
                  <a:srgbClr val="292727"/>
                </a:solidFill>
                <a:latin typeface="Cy Grotesk Key Bold"/>
              </a:rPr>
              <a:t> “iNat Challenge 2021 - FGVC8”.</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70510" y="0"/>
            <a:ext cx="18458510" cy="10287000"/>
            <a:chOff x="0" y="0"/>
            <a:chExt cx="24611346" cy="13716000"/>
          </a:xfrm>
        </p:grpSpPr>
        <p:sp>
          <p:nvSpPr>
            <p:cNvPr name="AutoShape 3" id="3"/>
            <p:cNvSpPr/>
            <p:nvPr/>
          </p:nvSpPr>
          <p:spPr>
            <a:xfrm rot="0">
              <a:off x="0" y="1358900"/>
              <a:ext cx="24611346" cy="0"/>
            </a:xfrm>
            <a:prstGeom prst="line">
              <a:avLst/>
            </a:prstGeom>
            <a:ln cap="flat" w="12700">
              <a:solidFill>
                <a:srgbClr val="231F20"/>
              </a:solidFill>
              <a:prstDash val="solid"/>
              <a:headEnd type="none" len="sm" w="sm"/>
              <a:tailEnd type="none" len="sm" w="sm"/>
            </a:ln>
          </p:spPr>
        </p:sp>
        <p:sp>
          <p:nvSpPr>
            <p:cNvPr name="AutoShape 4" id="4"/>
            <p:cNvSpPr/>
            <p:nvPr/>
          </p:nvSpPr>
          <p:spPr>
            <a:xfrm rot="0">
              <a:off x="0" y="12344400"/>
              <a:ext cx="24611346" cy="0"/>
            </a:xfrm>
            <a:prstGeom prst="line">
              <a:avLst/>
            </a:prstGeom>
            <a:ln cap="flat" w="12700">
              <a:solidFill>
                <a:srgbClr val="231F20"/>
              </a:solidFill>
              <a:prstDash val="solid"/>
              <a:headEnd type="none" len="sm" w="sm"/>
              <a:tailEnd type="none" len="sm" w="sm"/>
            </a:ln>
          </p:spPr>
        </p:sp>
        <p:sp>
          <p:nvSpPr>
            <p:cNvPr name="AutoShape 5" id="5"/>
            <p:cNvSpPr/>
            <p:nvPr/>
          </p:nvSpPr>
          <p:spPr>
            <a:xfrm rot="-5400000">
              <a:off x="16157589" y="6851650"/>
              <a:ext cx="13716000" cy="0"/>
            </a:xfrm>
            <a:prstGeom prst="line">
              <a:avLst/>
            </a:prstGeom>
            <a:ln cap="flat" w="12700">
              <a:solidFill>
                <a:srgbClr val="231F20"/>
              </a:solidFill>
              <a:prstDash val="solid"/>
              <a:headEnd type="none" len="sm" w="sm"/>
              <a:tailEnd type="none" len="sm" w="sm"/>
            </a:ln>
          </p:spPr>
        </p:sp>
      </p:grpSp>
      <p:grpSp>
        <p:nvGrpSpPr>
          <p:cNvPr name="Group 6" id="6"/>
          <p:cNvGrpSpPr/>
          <p:nvPr/>
        </p:nvGrpSpPr>
        <p:grpSpPr>
          <a:xfrm rot="0">
            <a:off x="0" y="0"/>
            <a:ext cx="6825289" cy="5143500"/>
            <a:chOff x="0" y="0"/>
            <a:chExt cx="4179437" cy="3149600"/>
          </a:xfrm>
        </p:grpSpPr>
        <p:sp>
          <p:nvSpPr>
            <p:cNvPr name="Freeform 7" id="7"/>
            <p:cNvSpPr/>
            <p:nvPr/>
          </p:nvSpPr>
          <p:spPr>
            <a:xfrm flipH="false" flipV="false" rot="0">
              <a:off x="0" y="0"/>
              <a:ext cx="4179437" cy="3149600"/>
            </a:xfrm>
            <a:custGeom>
              <a:avLst/>
              <a:gdLst/>
              <a:ahLst/>
              <a:cxnLst/>
              <a:rect r="r" b="b" t="t" l="l"/>
              <a:pathLst>
                <a:path h="3149600" w="4179437">
                  <a:moveTo>
                    <a:pt x="0" y="0"/>
                  </a:moveTo>
                  <a:lnTo>
                    <a:pt x="4179437" y="0"/>
                  </a:lnTo>
                  <a:lnTo>
                    <a:pt x="4179437" y="3149600"/>
                  </a:lnTo>
                  <a:lnTo>
                    <a:pt x="0" y="3149600"/>
                  </a:lnTo>
                  <a:close/>
                </a:path>
              </a:pathLst>
            </a:custGeom>
            <a:solidFill>
              <a:srgbClr val="C2002F"/>
            </a:solidFill>
          </p:spPr>
        </p:sp>
      </p:grpSp>
      <p:grpSp>
        <p:nvGrpSpPr>
          <p:cNvPr name="Group 8" id="8"/>
          <p:cNvGrpSpPr/>
          <p:nvPr/>
        </p:nvGrpSpPr>
        <p:grpSpPr>
          <a:xfrm rot="0">
            <a:off x="0" y="5143500"/>
            <a:ext cx="6831295" cy="5143500"/>
            <a:chOff x="0" y="0"/>
            <a:chExt cx="9108394" cy="6858000"/>
          </a:xfrm>
        </p:grpSpPr>
        <p:pic>
          <p:nvPicPr>
            <p:cNvPr name="Picture 9" id="9"/>
            <p:cNvPicPr>
              <a:picLocks noChangeAspect="true"/>
            </p:cNvPicPr>
            <p:nvPr/>
          </p:nvPicPr>
          <p:blipFill>
            <a:blip r:embed="rId2"/>
            <a:srcRect l="24121" t="0" r="24121" b="0"/>
            <a:stretch>
              <a:fillRect/>
            </a:stretch>
          </p:blipFill>
          <p:spPr>
            <a:xfrm flipH="false" flipV="false">
              <a:off x="0" y="0"/>
              <a:ext cx="9108394" cy="6858000"/>
            </a:xfrm>
            <a:prstGeom prst="rect">
              <a:avLst/>
            </a:prstGeom>
          </p:spPr>
        </p:pic>
      </p:grpSp>
      <p:grpSp>
        <p:nvGrpSpPr>
          <p:cNvPr name="Group 10" id="10"/>
          <p:cNvGrpSpPr/>
          <p:nvPr/>
        </p:nvGrpSpPr>
        <p:grpSpPr>
          <a:xfrm rot="0">
            <a:off x="6006" y="5143500"/>
            <a:ext cx="6825289" cy="5143500"/>
            <a:chOff x="0" y="0"/>
            <a:chExt cx="9100386" cy="6858000"/>
          </a:xfrm>
        </p:grpSpPr>
        <p:pic>
          <p:nvPicPr>
            <p:cNvPr name="Picture 11" id="11"/>
            <p:cNvPicPr>
              <a:picLocks noChangeAspect="true"/>
            </p:cNvPicPr>
            <p:nvPr/>
          </p:nvPicPr>
          <p:blipFill>
            <a:blip r:embed="rId3"/>
            <a:srcRect l="12678" t="0" r="12678" b="0"/>
            <a:stretch>
              <a:fillRect/>
            </a:stretch>
          </p:blipFill>
          <p:spPr>
            <a:xfrm flipH="false" flipV="false">
              <a:off x="0" y="0"/>
              <a:ext cx="9100386" cy="6858000"/>
            </a:xfrm>
            <a:prstGeom prst="rect">
              <a:avLst/>
            </a:prstGeom>
          </p:spPr>
        </p:pic>
      </p:grpSp>
      <p:grpSp>
        <p:nvGrpSpPr>
          <p:cNvPr name="Group 12" id="12"/>
          <p:cNvGrpSpPr/>
          <p:nvPr/>
        </p:nvGrpSpPr>
        <p:grpSpPr>
          <a:xfrm rot="0">
            <a:off x="9568785" y="3151889"/>
            <a:ext cx="7236581" cy="1422943"/>
            <a:chOff x="0" y="0"/>
            <a:chExt cx="9648775" cy="1897257"/>
          </a:xfrm>
        </p:grpSpPr>
        <p:sp>
          <p:nvSpPr>
            <p:cNvPr name="TextBox 13" id="13"/>
            <p:cNvSpPr txBox="true"/>
            <p:nvPr/>
          </p:nvSpPr>
          <p:spPr>
            <a:xfrm rot="0">
              <a:off x="0" y="-47625"/>
              <a:ext cx="9198544" cy="1063012"/>
            </a:xfrm>
            <a:prstGeom prst="rect">
              <a:avLst/>
            </a:prstGeom>
          </p:spPr>
          <p:txBody>
            <a:bodyPr anchor="t" rtlCol="false" tIns="0" lIns="0" bIns="0" rIns="0">
              <a:spAutoFit/>
            </a:bodyPr>
            <a:lstStyle/>
            <a:p>
              <a:pPr algn="just">
                <a:lnSpc>
                  <a:spcPts val="3294"/>
                </a:lnSpc>
                <a:spcBef>
                  <a:spcPct val="0"/>
                </a:spcBef>
              </a:pPr>
              <a:r>
                <a:rPr lang="en-US" sz="2352">
                  <a:solidFill>
                    <a:srgbClr val="292727"/>
                  </a:solidFill>
                  <a:latin typeface="Cy Grotesk Key"/>
                </a:rPr>
                <a:t>Desarrollar un clasificador basado en redes neuronales convolucionales.</a:t>
              </a:r>
            </a:p>
          </p:txBody>
        </p:sp>
        <p:sp>
          <p:nvSpPr>
            <p:cNvPr name="TextBox 14" id="14"/>
            <p:cNvSpPr txBox="true"/>
            <p:nvPr/>
          </p:nvSpPr>
          <p:spPr>
            <a:xfrm rot="0">
              <a:off x="0" y="1186269"/>
              <a:ext cx="9648775" cy="710988"/>
            </a:xfrm>
            <a:prstGeom prst="rect">
              <a:avLst/>
            </a:prstGeom>
          </p:spPr>
          <p:txBody>
            <a:bodyPr anchor="t" rtlCol="false" tIns="0" lIns="0" bIns="0" rIns="0">
              <a:spAutoFit/>
            </a:bodyPr>
            <a:lstStyle/>
            <a:p>
              <a:pPr>
                <a:lnSpc>
                  <a:spcPts val="2240"/>
                </a:lnSpc>
              </a:pPr>
              <a:r>
                <a:rPr lang="en-US" sz="1600">
                  <a:solidFill>
                    <a:srgbClr val="292727"/>
                  </a:solidFill>
                  <a:latin typeface="Cy Grotesk Key"/>
                </a:rPr>
                <a:t>Comprender el funcionamiento de diferentes modelos de redes neuronales convolucionales y entrenarlos.</a:t>
              </a:r>
            </a:p>
          </p:txBody>
        </p:sp>
      </p:grpSp>
      <p:sp>
        <p:nvSpPr>
          <p:cNvPr name="TextBox 15" id="15"/>
          <p:cNvSpPr txBox="true"/>
          <p:nvPr/>
        </p:nvSpPr>
        <p:spPr>
          <a:xfrm rot="0">
            <a:off x="7650347" y="1399202"/>
            <a:ext cx="9155020" cy="1253491"/>
          </a:xfrm>
          <a:prstGeom prst="rect">
            <a:avLst/>
          </a:prstGeom>
        </p:spPr>
        <p:txBody>
          <a:bodyPr anchor="t" rtlCol="false" tIns="0" lIns="0" bIns="0" rIns="0">
            <a:spAutoFit/>
          </a:bodyPr>
          <a:lstStyle/>
          <a:p>
            <a:pPr>
              <a:lnSpc>
                <a:spcPts val="3359"/>
              </a:lnSpc>
            </a:pPr>
            <a:r>
              <a:rPr lang="en-US" sz="2399">
                <a:solidFill>
                  <a:srgbClr val="292727"/>
                </a:solidFill>
                <a:latin typeface="Cy Grotesk Key Bold"/>
              </a:rPr>
              <a:t>Implementar un clasificador de imágenes, capaz de reconocer y clasificar imágenes de seres vivos: animales, hongos y plantas.</a:t>
            </a:r>
          </a:p>
        </p:txBody>
      </p:sp>
      <p:grpSp>
        <p:nvGrpSpPr>
          <p:cNvPr name="Group 16" id="16"/>
          <p:cNvGrpSpPr/>
          <p:nvPr/>
        </p:nvGrpSpPr>
        <p:grpSpPr>
          <a:xfrm rot="0">
            <a:off x="9568785" y="4831919"/>
            <a:ext cx="7236581" cy="1046827"/>
            <a:chOff x="0" y="0"/>
            <a:chExt cx="9648775" cy="1395769"/>
          </a:xfrm>
        </p:grpSpPr>
        <p:sp>
          <p:nvSpPr>
            <p:cNvPr name="TextBox 17" id="17"/>
            <p:cNvSpPr txBox="true"/>
            <p:nvPr/>
          </p:nvSpPr>
          <p:spPr>
            <a:xfrm rot="0">
              <a:off x="0" y="-47625"/>
              <a:ext cx="9198544" cy="515477"/>
            </a:xfrm>
            <a:prstGeom prst="rect">
              <a:avLst/>
            </a:prstGeom>
          </p:spPr>
          <p:txBody>
            <a:bodyPr anchor="t" rtlCol="false" tIns="0" lIns="0" bIns="0" rIns="0">
              <a:spAutoFit/>
            </a:bodyPr>
            <a:lstStyle/>
            <a:p>
              <a:pPr algn="just">
                <a:lnSpc>
                  <a:spcPts val="3294"/>
                </a:lnSpc>
                <a:spcBef>
                  <a:spcPct val="0"/>
                </a:spcBef>
              </a:pPr>
              <a:r>
                <a:rPr lang="en-US" sz="2352">
                  <a:solidFill>
                    <a:srgbClr val="292727"/>
                  </a:solidFill>
                  <a:latin typeface="Cy Grotesk Key"/>
                </a:rPr>
                <a:t>Establecer criterios de seleccion del modelo.</a:t>
              </a:r>
            </a:p>
          </p:txBody>
        </p:sp>
        <p:sp>
          <p:nvSpPr>
            <p:cNvPr name="TextBox 18" id="18"/>
            <p:cNvSpPr txBox="true"/>
            <p:nvPr/>
          </p:nvSpPr>
          <p:spPr>
            <a:xfrm rot="0">
              <a:off x="0" y="629208"/>
              <a:ext cx="9648775" cy="766561"/>
            </a:xfrm>
            <a:prstGeom prst="rect">
              <a:avLst/>
            </a:prstGeom>
          </p:spPr>
          <p:txBody>
            <a:bodyPr anchor="t" rtlCol="false" tIns="0" lIns="0" bIns="0" rIns="0">
              <a:spAutoFit/>
            </a:bodyPr>
            <a:lstStyle/>
            <a:p>
              <a:pPr>
                <a:lnSpc>
                  <a:spcPts val="2361"/>
                </a:lnSpc>
              </a:pPr>
              <a:r>
                <a:rPr lang="en-US" sz="1687">
                  <a:solidFill>
                    <a:srgbClr val="292727"/>
                  </a:solidFill>
                  <a:latin typeface="Cy Grotesk Key"/>
                </a:rPr>
                <a:t>Analizar los resultados de los entrenamientos de los diferentes modelos.</a:t>
              </a:r>
            </a:p>
          </p:txBody>
        </p:sp>
      </p:grpSp>
      <p:grpSp>
        <p:nvGrpSpPr>
          <p:cNvPr name="Group 19" id="19"/>
          <p:cNvGrpSpPr/>
          <p:nvPr/>
        </p:nvGrpSpPr>
        <p:grpSpPr>
          <a:xfrm rot="0">
            <a:off x="9568785" y="6135920"/>
            <a:ext cx="7236581" cy="1457479"/>
            <a:chOff x="0" y="0"/>
            <a:chExt cx="9648775" cy="1943305"/>
          </a:xfrm>
        </p:grpSpPr>
        <p:sp>
          <p:nvSpPr>
            <p:cNvPr name="TextBox 20" id="20"/>
            <p:cNvSpPr txBox="true"/>
            <p:nvPr/>
          </p:nvSpPr>
          <p:spPr>
            <a:xfrm rot="0">
              <a:off x="0" y="-47625"/>
              <a:ext cx="9198544" cy="1063012"/>
            </a:xfrm>
            <a:prstGeom prst="rect">
              <a:avLst/>
            </a:prstGeom>
          </p:spPr>
          <p:txBody>
            <a:bodyPr anchor="t" rtlCol="false" tIns="0" lIns="0" bIns="0" rIns="0">
              <a:spAutoFit/>
            </a:bodyPr>
            <a:lstStyle/>
            <a:p>
              <a:pPr algn="just">
                <a:lnSpc>
                  <a:spcPts val="3294"/>
                </a:lnSpc>
                <a:spcBef>
                  <a:spcPct val="0"/>
                </a:spcBef>
              </a:pPr>
              <a:r>
                <a:rPr lang="en-US" sz="2352">
                  <a:solidFill>
                    <a:srgbClr val="292727"/>
                  </a:solidFill>
                  <a:latin typeface="Cy Grotesk Key"/>
                </a:rPr>
                <a:t>Utilizar frameworks y librerías relacionadas con el aprendizaje profundo.</a:t>
              </a:r>
            </a:p>
          </p:txBody>
        </p:sp>
        <p:sp>
          <p:nvSpPr>
            <p:cNvPr name="TextBox 21" id="21"/>
            <p:cNvSpPr txBox="true"/>
            <p:nvPr/>
          </p:nvSpPr>
          <p:spPr>
            <a:xfrm rot="0">
              <a:off x="0" y="1176744"/>
              <a:ext cx="9648775" cy="766561"/>
            </a:xfrm>
            <a:prstGeom prst="rect">
              <a:avLst/>
            </a:prstGeom>
          </p:spPr>
          <p:txBody>
            <a:bodyPr anchor="t" rtlCol="false" tIns="0" lIns="0" bIns="0" rIns="0">
              <a:spAutoFit/>
            </a:bodyPr>
            <a:lstStyle/>
            <a:p>
              <a:pPr>
                <a:lnSpc>
                  <a:spcPts val="2361"/>
                </a:lnSpc>
              </a:pPr>
              <a:r>
                <a:rPr lang="en-US" sz="1687">
                  <a:solidFill>
                    <a:srgbClr val="292727"/>
                  </a:solidFill>
                  <a:latin typeface="Cy Grotesk Key"/>
                </a:rPr>
                <a:t>Familiarizarse con el manejo de las herramientas con mayor implantación dentro del aprendizaje profundo.</a:t>
              </a:r>
            </a:p>
          </p:txBody>
        </p:sp>
      </p:grpSp>
      <p:sp>
        <p:nvSpPr>
          <p:cNvPr name="TextBox 22" id="22"/>
          <p:cNvSpPr txBox="true"/>
          <p:nvPr/>
        </p:nvSpPr>
        <p:spPr>
          <a:xfrm rot="0">
            <a:off x="717701" y="1840907"/>
            <a:ext cx="5401900" cy="930336"/>
          </a:xfrm>
          <a:prstGeom prst="rect">
            <a:avLst/>
          </a:prstGeom>
        </p:spPr>
        <p:txBody>
          <a:bodyPr anchor="t" rtlCol="false" tIns="0" lIns="0" bIns="0" rIns="0">
            <a:spAutoFit/>
          </a:bodyPr>
          <a:lstStyle/>
          <a:p>
            <a:pPr algn="ctr">
              <a:lnSpc>
                <a:spcPts val="7103"/>
              </a:lnSpc>
            </a:pPr>
            <a:r>
              <a:rPr lang="en-US" sz="6399" spc="-166">
                <a:solidFill>
                  <a:srgbClr val="EFEFEF"/>
                </a:solidFill>
                <a:latin typeface="Cy Grotesk Grand Demi"/>
              </a:rPr>
              <a:t>Objetivos</a:t>
            </a:r>
          </a:p>
        </p:txBody>
      </p:sp>
      <p:grpSp>
        <p:nvGrpSpPr>
          <p:cNvPr name="Group 23" id="23"/>
          <p:cNvGrpSpPr/>
          <p:nvPr/>
        </p:nvGrpSpPr>
        <p:grpSpPr>
          <a:xfrm rot="0">
            <a:off x="8325175" y="7732915"/>
            <a:ext cx="987547" cy="987547"/>
            <a:chOff x="0" y="0"/>
            <a:chExt cx="1316729" cy="1316729"/>
          </a:xfrm>
        </p:grpSpPr>
        <p:sp>
          <p:nvSpPr>
            <p:cNvPr name="Freeform 24" id="24"/>
            <p:cNvSpPr/>
            <p:nvPr/>
          </p:nvSpPr>
          <p:spPr>
            <a:xfrm flipH="false" flipV="false" rot="0">
              <a:off x="0" y="0"/>
              <a:ext cx="1316729" cy="1316729"/>
            </a:xfrm>
            <a:custGeom>
              <a:avLst/>
              <a:gdLst/>
              <a:ahLst/>
              <a:cxnLst/>
              <a:rect r="r" b="b" t="t" l="l"/>
              <a:pathLst>
                <a:path h="1316729" w="1316729">
                  <a:moveTo>
                    <a:pt x="0" y="0"/>
                  </a:moveTo>
                  <a:lnTo>
                    <a:pt x="1316729" y="0"/>
                  </a:lnTo>
                  <a:lnTo>
                    <a:pt x="1316729" y="1316729"/>
                  </a:lnTo>
                  <a:lnTo>
                    <a:pt x="0" y="13167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5" id="25"/>
            <p:cNvSpPr txBox="true"/>
            <p:nvPr/>
          </p:nvSpPr>
          <p:spPr>
            <a:xfrm rot="0">
              <a:off x="478597" y="219109"/>
              <a:ext cx="356211" cy="811837"/>
            </a:xfrm>
            <a:prstGeom prst="rect">
              <a:avLst/>
            </a:prstGeom>
          </p:spPr>
          <p:txBody>
            <a:bodyPr anchor="t" rtlCol="false" tIns="0" lIns="0" bIns="0" rIns="0">
              <a:spAutoFit/>
            </a:bodyPr>
            <a:lstStyle/>
            <a:p>
              <a:pPr algn="ctr">
                <a:lnSpc>
                  <a:spcPts val="5159"/>
                </a:lnSpc>
              </a:pPr>
              <a:r>
                <a:rPr lang="en-US" sz="3685">
                  <a:solidFill>
                    <a:srgbClr val="000000"/>
                  </a:solidFill>
                  <a:latin typeface="Open Sans Light Bold"/>
                </a:rPr>
                <a:t>4</a:t>
              </a:r>
            </a:p>
          </p:txBody>
        </p:sp>
      </p:grpSp>
      <p:grpSp>
        <p:nvGrpSpPr>
          <p:cNvPr name="Group 26" id="26"/>
          <p:cNvGrpSpPr/>
          <p:nvPr/>
        </p:nvGrpSpPr>
        <p:grpSpPr>
          <a:xfrm rot="0">
            <a:off x="8325175" y="6370886"/>
            <a:ext cx="987547" cy="987547"/>
            <a:chOff x="0" y="0"/>
            <a:chExt cx="1316729" cy="1316729"/>
          </a:xfrm>
        </p:grpSpPr>
        <p:sp>
          <p:nvSpPr>
            <p:cNvPr name="Freeform 27" id="27"/>
            <p:cNvSpPr/>
            <p:nvPr/>
          </p:nvSpPr>
          <p:spPr>
            <a:xfrm flipH="false" flipV="false" rot="0">
              <a:off x="0" y="0"/>
              <a:ext cx="1316729" cy="1316729"/>
            </a:xfrm>
            <a:custGeom>
              <a:avLst/>
              <a:gdLst/>
              <a:ahLst/>
              <a:cxnLst/>
              <a:rect r="r" b="b" t="t" l="l"/>
              <a:pathLst>
                <a:path h="1316729" w="1316729">
                  <a:moveTo>
                    <a:pt x="0" y="0"/>
                  </a:moveTo>
                  <a:lnTo>
                    <a:pt x="1316729" y="0"/>
                  </a:lnTo>
                  <a:lnTo>
                    <a:pt x="1316729" y="1316729"/>
                  </a:lnTo>
                  <a:lnTo>
                    <a:pt x="0" y="13167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8" id="28"/>
            <p:cNvSpPr txBox="true"/>
            <p:nvPr/>
          </p:nvSpPr>
          <p:spPr>
            <a:xfrm rot="0">
              <a:off x="478597" y="219109"/>
              <a:ext cx="356211" cy="811837"/>
            </a:xfrm>
            <a:prstGeom prst="rect">
              <a:avLst/>
            </a:prstGeom>
          </p:spPr>
          <p:txBody>
            <a:bodyPr anchor="t" rtlCol="false" tIns="0" lIns="0" bIns="0" rIns="0">
              <a:spAutoFit/>
            </a:bodyPr>
            <a:lstStyle/>
            <a:p>
              <a:pPr algn="ctr">
                <a:lnSpc>
                  <a:spcPts val="5159"/>
                </a:lnSpc>
              </a:pPr>
              <a:r>
                <a:rPr lang="en-US" sz="3685">
                  <a:solidFill>
                    <a:srgbClr val="000000"/>
                  </a:solidFill>
                  <a:latin typeface="Open Sans Light Bold"/>
                </a:rPr>
                <a:t>3</a:t>
              </a:r>
            </a:p>
          </p:txBody>
        </p:sp>
      </p:grpSp>
      <p:grpSp>
        <p:nvGrpSpPr>
          <p:cNvPr name="Group 29" id="29"/>
          <p:cNvGrpSpPr/>
          <p:nvPr/>
        </p:nvGrpSpPr>
        <p:grpSpPr>
          <a:xfrm rot="0">
            <a:off x="9568785" y="7850574"/>
            <a:ext cx="7236581" cy="752229"/>
            <a:chOff x="0" y="0"/>
            <a:chExt cx="9648775" cy="1002971"/>
          </a:xfrm>
        </p:grpSpPr>
        <p:sp>
          <p:nvSpPr>
            <p:cNvPr name="TextBox 30" id="30"/>
            <p:cNvSpPr txBox="true"/>
            <p:nvPr/>
          </p:nvSpPr>
          <p:spPr>
            <a:xfrm rot="0">
              <a:off x="0" y="-47625"/>
              <a:ext cx="9198544" cy="515477"/>
            </a:xfrm>
            <a:prstGeom prst="rect">
              <a:avLst/>
            </a:prstGeom>
          </p:spPr>
          <p:txBody>
            <a:bodyPr anchor="t" rtlCol="false" tIns="0" lIns="0" bIns="0" rIns="0">
              <a:spAutoFit/>
            </a:bodyPr>
            <a:lstStyle/>
            <a:p>
              <a:pPr algn="just">
                <a:lnSpc>
                  <a:spcPts val="3294"/>
                </a:lnSpc>
                <a:spcBef>
                  <a:spcPct val="0"/>
                </a:spcBef>
              </a:pPr>
              <a:r>
                <a:rPr lang="en-US" sz="2352">
                  <a:solidFill>
                    <a:srgbClr val="292727"/>
                  </a:solidFill>
                  <a:latin typeface="Cy Grotesk Key"/>
                </a:rPr>
                <a:t>Hacer una prueba de concepto.</a:t>
              </a:r>
            </a:p>
          </p:txBody>
        </p:sp>
        <p:sp>
          <p:nvSpPr>
            <p:cNvPr name="TextBox 31" id="31"/>
            <p:cNvSpPr txBox="true"/>
            <p:nvPr/>
          </p:nvSpPr>
          <p:spPr>
            <a:xfrm rot="0">
              <a:off x="0" y="629208"/>
              <a:ext cx="9648775" cy="373764"/>
            </a:xfrm>
            <a:prstGeom prst="rect">
              <a:avLst/>
            </a:prstGeom>
          </p:spPr>
          <p:txBody>
            <a:bodyPr anchor="t" rtlCol="false" tIns="0" lIns="0" bIns="0" rIns="0">
              <a:spAutoFit/>
            </a:bodyPr>
            <a:lstStyle/>
            <a:p>
              <a:pPr>
                <a:lnSpc>
                  <a:spcPts val="2361"/>
                </a:lnSpc>
              </a:pPr>
              <a:r>
                <a:rPr lang="en-US" sz="1687">
                  <a:solidFill>
                    <a:srgbClr val="292727"/>
                  </a:solidFill>
                  <a:latin typeface="Cy Grotesk Key"/>
                </a:rPr>
                <a:t>Desarrollar una aplicación web</a:t>
              </a:r>
            </a:p>
          </p:txBody>
        </p:sp>
      </p:grpSp>
      <p:grpSp>
        <p:nvGrpSpPr>
          <p:cNvPr name="Group 32" id="32"/>
          <p:cNvGrpSpPr/>
          <p:nvPr/>
        </p:nvGrpSpPr>
        <p:grpSpPr>
          <a:xfrm rot="0">
            <a:off x="8325175" y="4938672"/>
            <a:ext cx="987547" cy="987547"/>
            <a:chOff x="0" y="0"/>
            <a:chExt cx="1316729" cy="1316729"/>
          </a:xfrm>
        </p:grpSpPr>
        <p:sp>
          <p:nvSpPr>
            <p:cNvPr name="Freeform 33" id="33"/>
            <p:cNvSpPr/>
            <p:nvPr/>
          </p:nvSpPr>
          <p:spPr>
            <a:xfrm flipH="false" flipV="false" rot="0">
              <a:off x="0" y="0"/>
              <a:ext cx="1316729" cy="1316729"/>
            </a:xfrm>
            <a:custGeom>
              <a:avLst/>
              <a:gdLst/>
              <a:ahLst/>
              <a:cxnLst/>
              <a:rect r="r" b="b" t="t" l="l"/>
              <a:pathLst>
                <a:path h="1316729" w="1316729">
                  <a:moveTo>
                    <a:pt x="0" y="0"/>
                  </a:moveTo>
                  <a:lnTo>
                    <a:pt x="1316729" y="0"/>
                  </a:lnTo>
                  <a:lnTo>
                    <a:pt x="1316729" y="1316729"/>
                  </a:lnTo>
                  <a:lnTo>
                    <a:pt x="0" y="13167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4" id="34"/>
            <p:cNvSpPr txBox="true"/>
            <p:nvPr/>
          </p:nvSpPr>
          <p:spPr>
            <a:xfrm rot="0">
              <a:off x="478597" y="219109"/>
              <a:ext cx="356211" cy="811837"/>
            </a:xfrm>
            <a:prstGeom prst="rect">
              <a:avLst/>
            </a:prstGeom>
          </p:spPr>
          <p:txBody>
            <a:bodyPr anchor="t" rtlCol="false" tIns="0" lIns="0" bIns="0" rIns="0">
              <a:spAutoFit/>
            </a:bodyPr>
            <a:lstStyle/>
            <a:p>
              <a:pPr algn="ctr">
                <a:lnSpc>
                  <a:spcPts val="5159"/>
                </a:lnSpc>
              </a:pPr>
              <a:r>
                <a:rPr lang="en-US" sz="3685">
                  <a:solidFill>
                    <a:srgbClr val="000000"/>
                  </a:solidFill>
                  <a:latin typeface="Open Sans Light Bold"/>
                </a:rPr>
                <a:t>2</a:t>
              </a:r>
            </a:p>
          </p:txBody>
        </p:sp>
      </p:grpSp>
      <p:grpSp>
        <p:nvGrpSpPr>
          <p:cNvPr name="Group 35" id="35"/>
          <p:cNvGrpSpPr/>
          <p:nvPr/>
        </p:nvGrpSpPr>
        <p:grpSpPr>
          <a:xfrm rot="0">
            <a:off x="8325175" y="3369586"/>
            <a:ext cx="987547" cy="987547"/>
            <a:chOff x="0" y="0"/>
            <a:chExt cx="1316729" cy="1316729"/>
          </a:xfrm>
        </p:grpSpPr>
        <p:sp>
          <p:nvSpPr>
            <p:cNvPr name="Freeform 36" id="36"/>
            <p:cNvSpPr/>
            <p:nvPr/>
          </p:nvSpPr>
          <p:spPr>
            <a:xfrm flipH="false" flipV="false" rot="0">
              <a:off x="0" y="0"/>
              <a:ext cx="1316729" cy="1316729"/>
            </a:xfrm>
            <a:custGeom>
              <a:avLst/>
              <a:gdLst/>
              <a:ahLst/>
              <a:cxnLst/>
              <a:rect r="r" b="b" t="t" l="l"/>
              <a:pathLst>
                <a:path h="1316729" w="1316729">
                  <a:moveTo>
                    <a:pt x="0" y="0"/>
                  </a:moveTo>
                  <a:lnTo>
                    <a:pt x="1316729" y="0"/>
                  </a:lnTo>
                  <a:lnTo>
                    <a:pt x="1316729" y="1316729"/>
                  </a:lnTo>
                  <a:lnTo>
                    <a:pt x="0" y="13167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7" id="37"/>
            <p:cNvSpPr txBox="true"/>
            <p:nvPr/>
          </p:nvSpPr>
          <p:spPr>
            <a:xfrm rot="0">
              <a:off x="478597" y="219109"/>
              <a:ext cx="356211" cy="811837"/>
            </a:xfrm>
            <a:prstGeom prst="rect">
              <a:avLst/>
            </a:prstGeom>
          </p:spPr>
          <p:txBody>
            <a:bodyPr anchor="t" rtlCol="false" tIns="0" lIns="0" bIns="0" rIns="0">
              <a:spAutoFit/>
            </a:bodyPr>
            <a:lstStyle/>
            <a:p>
              <a:pPr algn="ctr">
                <a:lnSpc>
                  <a:spcPts val="5159"/>
                </a:lnSpc>
              </a:pPr>
              <a:r>
                <a:rPr lang="en-US" sz="3685">
                  <a:solidFill>
                    <a:srgbClr val="000000"/>
                  </a:solidFill>
                  <a:latin typeface="Open Sans Light Bold"/>
                </a:rPr>
                <a:t>1</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rot="0">
            <a:off x="-170510" y="1019175"/>
            <a:ext cx="18458510" cy="0"/>
          </a:xfrm>
          <a:prstGeom prst="line">
            <a:avLst/>
          </a:prstGeom>
          <a:ln cap="flat" w="9525">
            <a:solidFill>
              <a:srgbClr val="292727"/>
            </a:solidFill>
            <a:prstDash val="solid"/>
            <a:headEnd type="none" len="sm" w="sm"/>
            <a:tailEnd type="none" len="sm" w="sm"/>
          </a:ln>
        </p:spPr>
      </p:sp>
      <p:sp>
        <p:nvSpPr>
          <p:cNvPr name="AutoShape 3" id="3"/>
          <p:cNvSpPr/>
          <p:nvPr/>
        </p:nvSpPr>
        <p:spPr>
          <a:xfrm rot="0">
            <a:off x="0" y="9258300"/>
            <a:ext cx="18288000" cy="0"/>
          </a:xfrm>
          <a:prstGeom prst="line">
            <a:avLst/>
          </a:prstGeom>
          <a:ln cap="flat" w="9525">
            <a:solidFill>
              <a:srgbClr val="292727"/>
            </a:solidFill>
            <a:prstDash val="solid"/>
            <a:headEnd type="none" len="sm" w="sm"/>
            <a:tailEnd type="none" len="sm" w="sm"/>
          </a:ln>
        </p:spPr>
      </p:sp>
      <p:sp>
        <p:nvSpPr>
          <p:cNvPr name="AutoShape 4" id="4"/>
          <p:cNvSpPr/>
          <p:nvPr/>
        </p:nvSpPr>
        <p:spPr>
          <a:xfrm rot="-5400000">
            <a:off x="-4110037" y="5138738"/>
            <a:ext cx="10287000" cy="0"/>
          </a:xfrm>
          <a:prstGeom prst="line">
            <a:avLst/>
          </a:prstGeom>
          <a:ln cap="flat" w="9525">
            <a:solidFill>
              <a:srgbClr val="292727"/>
            </a:solidFill>
            <a:prstDash val="solid"/>
            <a:headEnd type="none" len="sm" w="sm"/>
            <a:tailEnd type="none" len="sm" w="sm"/>
          </a:ln>
        </p:spPr>
      </p:sp>
      <p:sp>
        <p:nvSpPr>
          <p:cNvPr name="AutoShape 5" id="5"/>
          <p:cNvSpPr/>
          <p:nvPr/>
        </p:nvSpPr>
        <p:spPr>
          <a:xfrm rot="-5400000">
            <a:off x="11947682" y="5138738"/>
            <a:ext cx="10287000" cy="0"/>
          </a:xfrm>
          <a:prstGeom prst="line">
            <a:avLst/>
          </a:prstGeom>
          <a:ln cap="flat" w="9525">
            <a:solidFill>
              <a:srgbClr val="292727"/>
            </a:solidFill>
            <a:prstDash val="solid"/>
            <a:headEnd type="none" len="sm" w="sm"/>
            <a:tailEnd type="none" len="sm" w="sm"/>
          </a:ln>
        </p:spPr>
      </p:sp>
      <p:sp>
        <p:nvSpPr>
          <p:cNvPr name="TextBox 6" id="6"/>
          <p:cNvSpPr txBox="true"/>
          <p:nvPr/>
        </p:nvSpPr>
        <p:spPr>
          <a:xfrm rot="0">
            <a:off x="6706607" y="1300036"/>
            <a:ext cx="7719382" cy="1934845"/>
          </a:xfrm>
          <a:prstGeom prst="rect">
            <a:avLst/>
          </a:prstGeom>
        </p:spPr>
        <p:txBody>
          <a:bodyPr anchor="t" rtlCol="false" tIns="0" lIns="0" bIns="0" rIns="0">
            <a:spAutoFit/>
          </a:bodyPr>
          <a:lstStyle/>
          <a:p>
            <a:pPr>
              <a:lnSpc>
                <a:spcPts val="3080"/>
              </a:lnSpc>
            </a:pPr>
            <a:r>
              <a:rPr lang="en-US" sz="2200">
                <a:solidFill>
                  <a:srgbClr val="000000"/>
                </a:solidFill>
                <a:latin typeface="Cy Grotesk Key"/>
              </a:rPr>
              <a:t>Arthur Samuel (</a:t>
            </a:r>
            <a:r>
              <a:rPr lang="en-US" sz="2200">
                <a:solidFill>
                  <a:srgbClr val="000000"/>
                </a:solidFill>
                <a:latin typeface="Cy Grotesk Key Bold"/>
              </a:rPr>
              <a:t>1959,</a:t>
            </a:r>
            <a:r>
              <a:rPr lang="en-US" sz="2200">
                <a:solidFill>
                  <a:srgbClr val="000000"/>
                </a:solidFill>
                <a:latin typeface="Cy Grotesk Key"/>
              </a:rPr>
              <a:t> IBM): acuñó el término machine learning o aprendizaje automático como el campo de estudio que confiere a los ordenadores la capacidad de aprender sin ser programados explícitamente.</a:t>
            </a:r>
          </a:p>
          <a:p>
            <a:pPr>
              <a:lnSpc>
                <a:spcPts val="3080"/>
              </a:lnSpc>
              <a:spcBef>
                <a:spcPct val="0"/>
              </a:spcBef>
            </a:pPr>
          </a:p>
        </p:txBody>
      </p:sp>
      <p:sp>
        <p:nvSpPr>
          <p:cNvPr name="TextBox 7" id="7"/>
          <p:cNvSpPr txBox="true"/>
          <p:nvPr/>
        </p:nvSpPr>
        <p:spPr>
          <a:xfrm rot="0">
            <a:off x="1398126" y="1253028"/>
            <a:ext cx="5114340" cy="1706880"/>
          </a:xfrm>
          <a:prstGeom prst="rect">
            <a:avLst/>
          </a:prstGeom>
        </p:spPr>
        <p:txBody>
          <a:bodyPr anchor="t" rtlCol="false" tIns="0" lIns="0" bIns="0" rIns="0">
            <a:spAutoFit/>
          </a:bodyPr>
          <a:lstStyle/>
          <a:p>
            <a:pPr>
              <a:lnSpc>
                <a:spcPts val="6660"/>
              </a:lnSpc>
            </a:pPr>
            <a:r>
              <a:rPr lang="en-US" sz="6000" spc="-156">
                <a:solidFill>
                  <a:srgbClr val="000000"/>
                </a:solidFill>
                <a:latin typeface="Cy Grotesk Grand Demi"/>
              </a:rPr>
              <a:t>Marco teórico</a:t>
            </a:r>
          </a:p>
        </p:txBody>
      </p:sp>
      <p:grpSp>
        <p:nvGrpSpPr>
          <p:cNvPr name="Group 8" id="8"/>
          <p:cNvGrpSpPr/>
          <p:nvPr/>
        </p:nvGrpSpPr>
        <p:grpSpPr>
          <a:xfrm rot="0">
            <a:off x="1506058" y="4086535"/>
            <a:ext cx="9168172" cy="3989414"/>
            <a:chOff x="0" y="0"/>
            <a:chExt cx="12224229" cy="5319218"/>
          </a:xfrm>
        </p:grpSpPr>
        <p:grpSp>
          <p:nvGrpSpPr>
            <p:cNvPr name="Group 9" id="9"/>
            <p:cNvGrpSpPr/>
            <p:nvPr/>
          </p:nvGrpSpPr>
          <p:grpSpPr>
            <a:xfrm rot="0">
              <a:off x="0" y="1002129"/>
              <a:ext cx="1588051" cy="2461220"/>
              <a:chOff x="0" y="0"/>
              <a:chExt cx="420143" cy="651153"/>
            </a:xfrm>
          </p:grpSpPr>
          <p:sp>
            <p:nvSpPr>
              <p:cNvPr name="Freeform 10" id="10"/>
              <p:cNvSpPr/>
              <p:nvPr/>
            </p:nvSpPr>
            <p:spPr>
              <a:xfrm flipH="false" flipV="false" rot="0">
                <a:off x="0" y="0"/>
                <a:ext cx="420143" cy="651153"/>
              </a:xfrm>
              <a:custGeom>
                <a:avLst/>
                <a:gdLst/>
                <a:ahLst/>
                <a:cxnLst/>
                <a:rect r="r" b="b" t="t" l="l"/>
                <a:pathLst>
                  <a:path h="651153" w="420143">
                    <a:moveTo>
                      <a:pt x="0" y="0"/>
                    </a:moveTo>
                    <a:lnTo>
                      <a:pt x="420143" y="0"/>
                    </a:lnTo>
                    <a:lnTo>
                      <a:pt x="420143" y="651153"/>
                    </a:lnTo>
                    <a:lnTo>
                      <a:pt x="0" y="651153"/>
                    </a:lnTo>
                    <a:close/>
                  </a:path>
                </a:pathLst>
              </a:custGeom>
              <a:solidFill>
                <a:srgbClr val="FFCDCD"/>
              </a:solidFill>
              <a:ln w="19050">
                <a:solidFill>
                  <a:srgbClr val="800202"/>
                </a:solidFill>
              </a:ln>
            </p:spPr>
          </p:sp>
          <p:sp>
            <p:nvSpPr>
              <p:cNvPr name="TextBox 11" id="11"/>
              <p:cNvSpPr txBox="true"/>
              <p:nvPr/>
            </p:nvSpPr>
            <p:spPr>
              <a:xfrm>
                <a:off x="0" y="-28575"/>
                <a:ext cx="812800" cy="841375"/>
              </a:xfrm>
              <a:prstGeom prst="rect">
                <a:avLst/>
              </a:prstGeom>
            </p:spPr>
            <p:txBody>
              <a:bodyPr anchor="ctr" rtlCol="false" tIns="53337" lIns="53337" bIns="53337" rIns="53337"/>
              <a:lstStyle/>
              <a:p>
                <a:pPr algn="ctr">
                  <a:lnSpc>
                    <a:spcPts val="1680"/>
                  </a:lnSpc>
                </a:pPr>
                <a:r>
                  <a:rPr lang="en-US" sz="1200">
                    <a:solidFill>
                      <a:srgbClr val="000000"/>
                    </a:solidFill>
                    <a:latin typeface="Lato Bold"/>
                  </a:rPr>
                  <a:t>Conjunto de datos de entranamiento</a:t>
                </a:r>
              </a:p>
            </p:txBody>
          </p:sp>
        </p:grpSp>
        <p:grpSp>
          <p:nvGrpSpPr>
            <p:cNvPr name="Group 12" id="12"/>
            <p:cNvGrpSpPr/>
            <p:nvPr/>
          </p:nvGrpSpPr>
          <p:grpSpPr>
            <a:xfrm rot="0">
              <a:off x="4536496" y="1004592"/>
              <a:ext cx="2866507" cy="2458757"/>
              <a:chOff x="0" y="0"/>
              <a:chExt cx="758378" cy="650501"/>
            </a:xfrm>
          </p:grpSpPr>
          <p:sp>
            <p:nvSpPr>
              <p:cNvPr name="Freeform 13" id="13"/>
              <p:cNvSpPr/>
              <p:nvPr/>
            </p:nvSpPr>
            <p:spPr>
              <a:xfrm flipH="false" flipV="false" rot="0">
                <a:off x="0" y="0"/>
                <a:ext cx="758378" cy="650501"/>
              </a:xfrm>
              <a:custGeom>
                <a:avLst/>
                <a:gdLst/>
                <a:ahLst/>
                <a:cxnLst/>
                <a:rect r="r" b="b" t="t" l="l"/>
                <a:pathLst>
                  <a:path h="650501" w="758378">
                    <a:moveTo>
                      <a:pt x="0" y="0"/>
                    </a:moveTo>
                    <a:lnTo>
                      <a:pt x="758378" y="0"/>
                    </a:lnTo>
                    <a:lnTo>
                      <a:pt x="758378" y="650501"/>
                    </a:lnTo>
                    <a:lnTo>
                      <a:pt x="0" y="650501"/>
                    </a:lnTo>
                    <a:close/>
                  </a:path>
                </a:pathLst>
              </a:custGeom>
              <a:solidFill>
                <a:srgbClr val="38B6FF"/>
              </a:solidFill>
              <a:ln w="19050">
                <a:solidFill>
                  <a:srgbClr val="0E268D"/>
                </a:solidFill>
              </a:ln>
            </p:spPr>
          </p:sp>
          <p:sp>
            <p:nvSpPr>
              <p:cNvPr name="TextBox 14" id="14"/>
              <p:cNvSpPr txBox="true"/>
              <p:nvPr/>
            </p:nvSpPr>
            <p:spPr>
              <a:xfrm>
                <a:off x="0" y="-28575"/>
                <a:ext cx="812800" cy="841375"/>
              </a:xfrm>
              <a:prstGeom prst="rect">
                <a:avLst/>
              </a:prstGeom>
            </p:spPr>
            <p:txBody>
              <a:bodyPr anchor="ctr" rtlCol="false" tIns="53337" lIns="53337" bIns="53337" rIns="53337"/>
              <a:lstStyle/>
              <a:p>
                <a:pPr algn="ctr">
                  <a:lnSpc>
                    <a:spcPts val="1680"/>
                  </a:lnSpc>
                </a:pPr>
              </a:p>
            </p:txBody>
          </p:sp>
        </p:grpSp>
        <p:grpSp>
          <p:nvGrpSpPr>
            <p:cNvPr name="Group 15" id="15"/>
            <p:cNvGrpSpPr/>
            <p:nvPr/>
          </p:nvGrpSpPr>
          <p:grpSpPr>
            <a:xfrm rot="0">
              <a:off x="10596175" y="1002129"/>
              <a:ext cx="1588051" cy="2461220"/>
              <a:chOff x="0" y="0"/>
              <a:chExt cx="420143" cy="651153"/>
            </a:xfrm>
          </p:grpSpPr>
          <p:sp>
            <p:nvSpPr>
              <p:cNvPr name="Freeform 16" id="16"/>
              <p:cNvSpPr/>
              <p:nvPr/>
            </p:nvSpPr>
            <p:spPr>
              <a:xfrm flipH="false" flipV="false" rot="0">
                <a:off x="0" y="0"/>
                <a:ext cx="420143" cy="651153"/>
              </a:xfrm>
              <a:custGeom>
                <a:avLst/>
                <a:gdLst/>
                <a:ahLst/>
                <a:cxnLst/>
                <a:rect r="r" b="b" t="t" l="l"/>
                <a:pathLst>
                  <a:path h="651153" w="420143">
                    <a:moveTo>
                      <a:pt x="0" y="0"/>
                    </a:moveTo>
                    <a:lnTo>
                      <a:pt x="420143" y="0"/>
                    </a:lnTo>
                    <a:lnTo>
                      <a:pt x="420143" y="651153"/>
                    </a:lnTo>
                    <a:lnTo>
                      <a:pt x="0" y="651153"/>
                    </a:lnTo>
                    <a:close/>
                  </a:path>
                </a:pathLst>
              </a:custGeom>
              <a:solidFill>
                <a:srgbClr val="FFCDCD"/>
              </a:solidFill>
              <a:ln w="19050">
                <a:solidFill>
                  <a:srgbClr val="C2002F"/>
                </a:solidFill>
              </a:ln>
            </p:spPr>
          </p:sp>
          <p:sp>
            <p:nvSpPr>
              <p:cNvPr name="TextBox 17" id="17"/>
              <p:cNvSpPr txBox="true"/>
              <p:nvPr/>
            </p:nvSpPr>
            <p:spPr>
              <a:xfrm>
                <a:off x="0" y="-28575"/>
                <a:ext cx="812800" cy="841375"/>
              </a:xfrm>
              <a:prstGeom prst="rect">
                <a:avLst/>
              </a:prstGeom>
            </p:spPr>
            <p:txBody>
              <a:bodyPr anchor="ctr" rtlCol="false" tIns="53337" lIns="53337" bIns="53337" rIns="53337"/>
              <a:lstStyle/>
              <a:p>
                <a:pPr algn="ctr">
                  <a:lnSpc>
                    <a:spcPts val="1680"/>
                  </a:lnSpc>
                </a:pPr>
                <a:r>
                  <a:rPr lang="en-US" sz="1200">
                    <a:solidFill>
                      <a:srgbClr val="000000"/>
                    </a:solidFill>
                    <a:latin typeface="Lato Bold"/>
                  </a:rPr>
                  <a:t>Conjunto de datos de validación</a:t>
                </a:r>
              </a:p>
            </p:txBody>
          </p:sp>
        </p:grpSp>
        <p:grpSp>
          <p:nvGrpSpPr>
            <p:cNvPr name="Group 18" id="18"/>
            <p:cNvGrpSpPr/>
            <p:nvPr/>
          </p:nvGrpSpPr>
          <p:grpSpPr>
            <a:xfrm rot="0">
              <a:off x="8509746" y="1004592"/>
              <a:ext cx="1034479" cy="1034479"/>
              <a:chOff x="0" y="0"/>
              <a:chExt cx="812800" cy="812800"/>
            </a:xfrm>
          </p:grpSpPr>
          <p:sp>
            <p:nvSpPr>
              <p:cNvPr name="Freeform 19" id="1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DE59"/>
              </a:solidFill>
              <a:ln w="19050">
                <a:solidFill>
                  <a:srgbClr val="000000"/>
                </a:solidFill>
              </a:ln>
            </p:spPr>
          </p:sp>
          <p:sp>
            <p:nvSpPr>
              <p:cNvPr name="TextBox 20" id="20"/>
              <p:cNvSpPr txBox="true"/>
              <p:nvPr/>
            </p:nvSpPr>
            <p:spPr>
              <a:xfrm>
                <a:off x="76200" y="28575"/>
                <a:ext cx="660400" cy="708025"/>
              </a:xfrm>
              <a:prstGeom prst="rect">
                <a:avLst/>
              </a:prstGeom>
            </p:spPr>
            <p:txBody>
              <a:bodyPr anchor="ctr" rtlCol="false" tIns="53337" lIns="53337" bIns="53337" rIns="53337"/>
              <a:lstStyle/>
              <a:p>
                <a:pPr algn="ctr">
                  <a:lnSpc>
                    <a:spcPts val="3359"/>
                  </a:lnSpc>
                </a:pPr>
                <a:r>
                  <a:rPr lang="en-US" sz="2400">
                    <a:solidFill>
                      <a:srgbClr val="000000"/>
                    </a:solidFill>
                    <a:latin typeface="Lato Bold Bold"/>
                  </a:rPr>
                  <a:t>X</a:t>
                </a:r>
              </a:p>
            </p:txBody>
          </p:sp>
        </p:grpSp>
        <p:grpSp>
          <p:nvGrpSpPr>
            <p:cNvPr name="Group 21" id="21"/>
            <p:cNvGrpSpPr/>
            <p:nvPr/>
          </p:nvGrpSpPr>
          <p:grpSpPr>
            <a:xfrm rot="0">
              <a:off x="8509746" y="2428869"/>
              <a:ext cx="1034479" cy="1034479"/>
              <a:chOff x="0" y="0"/>
              <a:chExt cx="812800" cy="812800"/>
            </a:xfrm>
          </p:grpSpPr>
          <p:sp>
            <p:nvSpPr>
              <p:cNvPr name="Freeform 22" id="2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DE59"/>
              </a:solidFill>
              <a:ln w="19050">
                <a:solidFill>
                  <a:srgbClr val="000000"/>
                </a:solidFill>
              </a:ln>
            </p:spPr>
          </p:sp>
          <p:sp>
            <p:nvSpPr>
              <p:cNvPr name="TextBox 23" id="23"/>
              <p:cNvSpPr txBox="true"/>
              <p:nvPr/>
            </p:nvSpPr>
            <p:spPr>
              <a:xfrm>
                <a:off x="76200" y="28575"/>
                <a:ext cx="660400" cy="708025"/>
              </a:xfrm>
              <a:prstGeom prst="rect">
                <a:avLst/>
              </a:prstGeom>
            </p:spPr>
            <p:txBody>
              <a:bodyPr anchor="ctr" rtlCol="false" tIns="53337" lIns="53337" bIns="53337" rIns="53337"/>
              <a:lstStyle/>
              <a:p>
                <a:pPr algn="ctr">
                  <a:lnSpc>
                    <a:spcPts val="3359"/>
                  </a:lnSpc>
                </a:pPr>
                <a:r>
                  <a:rPr lang="en-US" sz="2400">
                    <a:solidFill>
                      <a:srgbClr val="000000"/>
                    </a:solidFill>
                    <a:latin typeface="Lato Bold Bold"/>
                  </a:rPr>
                  <a:t>Y</a:t>
                </a:r>
              </a:p>
            </p:txBody>
          </p:sp>
        </p:grpSp>
        <p:sp>
          <p:nvSpPr>
            <p:cNvPr name="AutoShape 24" id="24"/>
            <p:cNvSpPr/>
            <p:nvPr/>
          </p:nvSpPr>
          <p:spPr>
            <a:xfrm>
              <a:off x="9930158" y="2217995"/>
              <a:ext cx="512633" cy="0"/>
            </a:xfrm>
            <a:prstGeom prst="line">
              <a:avLst/>
            </a:prstGeom>
            <a:ln cap="flat" w="76200">
              <a:solidFill>
                <a:srgbClr val="000000"/>
              </a:solidFill>
              <a:prstDash val="solid"/>
              <a:headEnd type="none" len="sm" w="sm"/>
              <a:tailEnd type="triangle" len="med" w="lg"/>
            </a:ln>
          </p:spPr>
        </p:sp>
        <p:sp>
          <p:nvSpPr>
            <p:cNvPr name="AutoShape 25" id="25"/>
            <p:cNvSpPr/>
            <p:nvPr/>
          </p:nvSpPr>
          <p:spPr>
            <a:xfrm>
              <a:off x="9928747" y="608628"/>
              <a:ext cx="0" cy="3176426"/>
            </a:xfrm>
            <a:prstGeom prst="line">
              <a:avLst/>
            </a:prstGeom>
            <a:ln cap="flat" w="76200">
              <a:solidFill>
                <a:srgbClr val="000000"/>
              </a:solidFill>
              <a:prstDash val="solid"/>
              <a:headEnd type="none" len="sm" w="sm"/>
              <a:tailEnd type="none" len="sm" w="sm"/>
            </a:ln>
          </p:spPr>
        </p:sp>
        <p:sp>
          <p:nvSpPr>
            <p:cNvPr name="AutoShape 26" id="26"/>
            <p:cNvSpPr/>
            <p:nvPr/>
          </p:nvSpPr>
          <p:spPr>
            <a:xfrm>
              <a:off x="9432256" y="3745051"/>
              <a:ext cx="496491" cy="0"/>
            </a:xfrm>
            <a:prstGeom prst="line">
              <a:avLst/>
            </a:prstGeom>
            <a:ln cap="flat" w="76200">
              <a:solidFill>
                <a:srgbClr val="000000"/>
              </a:solidFill>
              <a:prstDash val="solid"/>
              <a:headEnd type="none" len="sm" w="sm"/>
              <a:tailEnd type="none" len="sm" w="sm"/>
            </a:ln>
          </p:spPr>
        </p:sp>
        <p:sp>
          <p:nvSpPr>
            <p:cNvPr name="AutoShape 27" id="27"/>
            <p:cNvSpPr/>
            <p:nvPr/>
          </p:nvSpPr>
          <p:spPr>
            <a:xfrm>
              <a:off x="9477554" y="608628"/>
              <a:ext cx="496491" cy="0"/>
            </a:xfrm>
            <a:prstGeom prst="line">
              <a:avLst/>
            </a:prstGeom>
            <a:ln cap="flat" w="76200">
              <a:solidFill>
                <a:srgbClr val="000000"/>
              </a:solidFill>
              <a:prstDash val="solid"/>
              <a:headEnd type="none" len="sm" w="sm"/>
              <a:tailEnd type="none" len="sm" w="sm"/>
            </a:ln>
          </p:spPr>
        </p:sp>
        <p:sp>
          <p:nvSpPr>
            <p:cNvPr name="AutoShape 28" id="28"/>
            <p:cNvSpPr/>
            <p:nvPr/>
          </p:nvSpPr>
          <p:spPr>
            <a:xfrm flipV="true">
              <a:off x="9026981" y="335653"/>
              <a:ext cx="9767" cy="465944"/>
            </a:xfrm>
            <a:prstGeom prst="line">
              <a:avLst/>
            </a:prstGeom>
            <a:ln cap="flat" w="38100">
              <a:solidFill>
                <a:srgbClr val="000000"/>
              </a:solidFill>
              <a:prstDash val="solid"/>
              <a:headEnd type="none" len="sm" w="sm"/>
              <a:tailEnd type="none" len="sm" w="sm"/>
            </a:ln>
          </p:spPr>
        </p:sp>
        <p:sp>
          <p:nvSpPr>
            <p:cNvPr name="AutoShape 29" id="29"/>
            <p:cNvSpPr/>
            <p:nvPr/>
          </p:nvSpPr>
          <p:spPr>
            <a:xfrm>
              <a:off x="8489745" y="799800"/>
              <a:ext cx="1034479" cy="0"/>
            </a:xfrm>
            <a:prstGeom prst="line">
              <a:avLst/>
            </a:prstGeom>
            <a:ln cap="flat" w="38100">
              <a:solidFill>
                <a:srgbClr val="000000"/>
              </a:solidFill>
              <a:prstDash val="solid"/>
              <a:headEnd type="none" len="sm" w="sm"/>
              <a:tailEnd type="none" len="sm" w="sm"/>
            </a:ln>
          </p:spPr>
        </p:sp>
        <p:sp>
          <p:nvSpPr>
            <p:cNvPr name="AutoShape 30" id="30"/>
            <p:cNvSpPr/>
            <p:nvPr/>
          </p:nvSpPr>
          <p:spPr>
            <a:xfrm flipV="true">
              <a:off x="9524224" y="779798"/>
              <a:ext cx="0" cy="244272"/>
            </a:xfrm>
            <a:prstGeom prst="line">
              <a:avLst/>
            </a:prstGeom>
            <a:ln cap="flat" w="38100">
              <a:solidFill>
                <a:srgbClr val="000000"/>
              </a:solidFill>
              <a:prstDash val="solid"/>
              <a:headEnd type="none" len="sm" w="sm"/>
              <a:tailEnd type="none" len="sm" w="sm"/>
            </a:ln>
          </p:spPr>
        </p:sp>
        <p:sp>
          <p:nvSpPr>
            <p:cNvPr name="AutoShape 31" id="31"/>
            <p:cNvSpPr/>
            <p:nvPr/>
          </p:nvSpPr>
          <p:spPr>
            <a:xfrm flipV="true">
              <a:off x="8489745" y="779798"/>
              <a:ext cx="0" cy="244272"/>
            </a:xfrm>
            <a:prstGeom prst="line">
              <a:avLst/>
            </a:prstGeom>
            <a:ln cap="flat" w="38100">
              <a:solidFill>
                <a:srgbClr val="000000"/>
              </a:solidFill>
              <a:prstDash val="solid"/>
              <a:headEnd type="none" len="sm" w="sm"/>
              <a:tailEnd type="none" len="sm" w="sm"/>
            </a:ln>
          </p:spPr>
        </p:sp>
        <p:sp>
          <p:nvSpPr>
            <p:cNvPr name="TextBox 32" id="32"/>
            <p:cNvSpPr txBox="true"/>
            <p:nvPr/>
          </p:nvSpPr>
          <p:spPr>
            <a:xfrm rot="0">
              <a:off x="5467071" y="-28575"/>
              <a:ext cx="3684706" cy="672174"/>
            </a:xfrm>
            <a:prstGeom prst="rect">
              <a:avLst/>
            </a:prstGeom>
          </p:spPr>
          <p:txBody>
            <a:bodyPr anchor="t" rtlCol="false" tIns="0" lIns="0" bIns="0" rIns="0">
              <a:spAutoFit/>
            </a:bodyPr>
            <a:lstStyle/>
            <a:p>
              <a:pPr algn="ctr">
                <a:lnSpc>
                  <a:spcPts val="2057"/>
                </a:lnSpc>
              </a:pPr>
              <a:r>
                <a:rPr lang="en-US" sz="1469">
                  <a:solidFill>
                    <a:srgbClr val="000000"/>
                  </a:solidFill>
                  <a:latin typeface="Lato Bold"/>
                </a:rPr>
                <a:t>Reentranamiento del algoritmo</a:t>
              </a:r>
            </a:p>
            <a:p>
              <a:pPr algn="ctr">
                <a:lnSpc>
                  <a:spcPts val="2057"/>
                </a:lnSpc>
              </a:pPr>
              <a:r>
                <a:rPr lang="en-US" sz="1469">
                  <a:solidFill>
                    <a:srgbClr val="000000"/>
                  </a:solidFill>
                  <a:latin typeface="Lato Bold"/>
                </a:rPr>
                <a:t>Optimización de variables</a:t>
              </a:r>
            </a:p>
          </p:txBody>
        </p:sp>
        <p:sp>
          <p:nvSpPr>
            <p:cNvPr name="AutoShape 33" id="33"/>
            <p:cNvSpPr/>
            <p:nvPr/>
          </p:nvSpPr>
          <p:spPr>
            <a:xfrm flipV="true">
              <a:off x="5366378" y="341801"/>
              <a:ext cx="3690368" cy="20001"/>
            </a:xfrm>
            <a:prstGeom prst="line">
              <a:avLst/>
            </a:prstGeom>
            <a:ln cap="flat" w="38100">
              <a:solidFill>
                <a:srgbClr val="000000"/>
              </a:solidFill>
              <a:prstDash val="solid"/>
              <a:headEnd type="none" len="sm" w="sm"/>
              <a:tailEnd type="none" len="sm" w="sm"/>
            </a:ln>
          </p:spPr>
        </p:sp>
        <p:sp>
          <p:nvSpPr>
            <p:cNvPr name="AutoShape 34" id="34"/>
            <p:cNvSpPr/>
            <p:nvPr/>
          </p:nvSpPr>
          <p:spPr>
            <a:xfrm flipV="true">
              <a:off x="5366270" y="351801"/>
              <a:ext cx="0" cy="652790"/>
            </a:xfrm>
            <a:prstGeom prst="line">
              <a:avLst/>
            </a:prstGeom>
            <a:ln cap="flat" w="38100">
              <a:solidFill>
                <a:srgbClr val="000000"/>
              </a:solidFill>
              <a:prstDash val="solid"/>
              <a:headEnd type="none" len="sm" w="sm"/>
              <a:tailEnd type="none" len="sm" w="sm"/>
            </a:ln>
          </p:spPr>
        </p:sp>
        <p:sp>
          <p:nvSpPr>
            <p:cNvPr name="AutoShape 35" id="35"/>
            <p:cNvSpPr/>
            <p:nvPr/>
          </p:nvSpPr>
          <p:spPr>
            <a:xfrm flipV="true">
              <a:off x="6036421" y="1495163"/>
              <a:ext cx="2433322" cy="26669"/>
            </a:xfrm>
            <a:prstGeom prst="line">
              <a:avLst/>
            </a:prstGeom>
            <a:ln cap="flat" w="50800">
              <a:solidFill>
                <a:srgbClr val="000000"/>
              </a:solidFill>
              <a:prstDash val="sysDot"/>
              <a:headEnd type="none" len="sm" w="sm"/>
              <a:tailEnd type="none" len="sm" w="sm"/>
            </a:ln>
          </p:spPr>
        </p:sp>
        <p:sp>
          <p:nvSpPr>
            <p:cNvPr name="AutoShape 36" id="36"/>
            <p:cNvSpPr/>
            <p:nvPr/>
          </p:nvSpPr>
          <p:spPr>
            <a:xfrm flipV="true">
              <a:off x="6036129" y="2932774"/>
              <a:ext cx="2433322" cy="26669"/>
            </a:xfrm>
            <a:prstGeom prst="line">
              <a:avLst/>
            </a:prstGeom>
            <a:ln cap="flat" w="50800">
              <a:solidFill>
                <a:srgbClr val="000000"/>
              </a:solidFill>
              <a:prstDash val="sysDot"/>
              <a:headEnd type="none" len="sm" w="sm"/>
              <a:tailEnd type="none" len="sm" w="sm"/>
            </a:ln>
          </p:spPr>
        </p:sp>
        <p:sp>
          <p:nvSpPr>
            <p:cNvPr name="AutoShape 37" id="37"/>
            <p:cNvSpPr/>
            <p:nvPr/>
          </p:nvSpPr>
          <p:spPr>
            <a:xfrm>
              <a:off x="4601008" y="1296058"/>
              <a:ext cx="591177" cy="0"/>
            </a:xfrm>
            <a:prstGeom prst="line">
              <a:avLst/>
            </a:prstGeom>
            <a:ln cap="flat" w="50800">
              <a:solidFill>
                <a:srgbClr val="000000"/>
              </a:solidFill>
              <a:prstDash val="sysDot"/>
              <a:headEnd type="none" len="sm" w="sm"/>
              <a:tailEnd type="none" len="sm" w="sm"/>
            </a:ln>
          </p:spPr>
        </p:sp>
        <p:sp>
          <p:nvSpPr>
            <p:cNvPr name="AutoShape 38" id="38"/>
            <p:cNvSpPr/>
            <p:nvPr/>
          </p:nvSpPr>
          <p:spPr>
            <a:xfrm>
              <a:off x="4603167" y="1723611"/>
              <a:ext cx="591177" cy="0"/>
            </a:xfrm>
            <a:prstGeom prst="line">
              <a:avLst/>
            </a:prstGeom>
            <a:ln cap="flat" w="50800">
              <a:solidFill>
                <a:srgbClr val="000000"/>
              </a:solidFill>
              <a:prstDash val="sysDot"/>
              <a:headEnd type="none" len="sm" w="sm"/>
              <a:tailEnd type="none" len="sm" w="sm"/>
            </a:ln>
          </p:spPr>
        </p:sp>
        <p:sp>
          <p:nvSpPr>
            <p:cNvPr name="AutoShape 39" id="39"/>
            <p:cNvSpPr/>
            <p:nvPr/>
          </p:nvSpPr>
          <p:spPr>
            <a:xfrm>
              <a:off x="5165517" y="1269389"/>
              <a:ext cx="0" cy="494695"/>
            </a:xfrm>
            <a:prstGeom prst="line">
              <a:avLst/>
            </a:prstGeom>
            <a:ln cap="flat" w="50800">
              <a:solidFill>
                <a:srgbClr val="000000"/>
              </a:solidFill>
              <a:prstDash val="sysDot"/>
              <a:headEnd type="none" len="sm" w="sm"/>
              <a:tailEnd type="none" len="sm" w="sm"/>
            </a:ln>
          </p:spPr>
        </p:sp>
        <p:sp>
          <p:nvSpPr>
            <p:cNvPr name="AutoShape 40" id="40"/>
            <p:cNvSpPr/>
            <p:nvPr/>
          </p:nvSpPr>
          <p:spPr>
            <a:xfrm>
              <a:off x="4603167" y="2065739"/>
              <a:ext cx="591177" cy="0"/>
            </a:xfrm>
            <a:prstGeom prst="line">
              <a:avLst/>
            </a:prstGeom>
            <a:ln cap="flat" w="50800">
              <a:solidFill>
                <a:srgbClr val="000000"/>
              </a:solidFill>
              <a:prstDash val="sysDot"/>
              <a:headEnd type="none" len="sm" w="sm"/>
              <a:tailEnd type="none" len="sm" w="sm"/>
            </a:ln>
          </p:spPr>
        </p:sp>
        <p:sp>
          <p:nvSpPr>
            <p:cNvPr name="AutoShape 41" id="41"/>
            <p:cNvSpPr/>
            <p:nvPr/>
          </p:nvSpPr>
          <p:spPr>
            <a:xfrm>
              <a:off x="4605326" y="2573769"/>
              <a:ext cx="591177" cy="0"/>
            </a:xfrm>
            <a:prstGeom prst="line">
              <a:avLst/>
            </a:prstGeom>
            <a:ln cap="flat" w="50800">
              <a:solidFill>
                <a:srgbClr val="000000"/>
              </a:solidFill>
              <a:prstDash val="sysDot"/>
              <a:headEnd type="none" len="sm" w="sm"/>
              <a:tailEnd type="none" len="sm" w="sm"/>
            </a:ln>
          </p:spPr>
        </p:sp>
        <p:sp>
          <p:nvSpPr>
            <p:cNvPr name="AutoShape 42" id="42"/>
            <p:cNvSpPr/>
            <p:nvPr/>
          </p:nvSpPr>
          <p:spPr>
            <a:xfrm>
              <a:off x="5167676" y="2039071"/>
              <a:ext cx="0" cy="494695"/>
            </a:xfrm>
            <a:prstGeom prst="line">
              <a:avLst/>
            </a:prstGeom>
            <a:ln cap="flat" w="50800">
              <a:solidFill>
                <a:srgbClr val="000000"/>
              </a:solidFill>
              <a:prstDash val="sysDot"/>
              <a:headEnd type="none" len="sm" w="sm"/>
              <a:tailEnd type="none" len="sm" w="sm"/>
            </a:ln>
          </p:spPr>
        </p:sp>
        <p:sp>
          <p:nvSpPr>
            <p:cNvPr name="AutoShape 43" id="43"/>
            <p:cNvSpPr/>
            <p:nvPr/>
          </p:nvSpPr>
          <p:spPr>
            <a:xfrm>
              <a:off x="4605326" y="2835421"/>
              <a:ext cx="591177" cy="0"/>
            </a:xfrm>
            <a:prstGeom prst="line">
              <a:avLst/>
            </a:prstGeom>
            <a:ln cap="flat" w="50800">
              <a:solidFill>
                <a:srgbClr val="000000"/>
              </a:solidFill>
              <a:prstDash val="sysDot"/>
              <a:headEnd type="none" len="sm" w="sm"/>
              <a:tailEnd type="none" len="sm" w="sm"/>
            </a:ln>
          </p:spPr>
        </p:sp>
        <p:sp>
          <p:nvSpPr>
            <p:cNvPr name="AutoShape 44" id="44"/>
            <p:cNvSpPr/>
            <p:nvPr/>
          </p:nvSpPr>
          <p:spPr>
            <a:xfrm>
              <a:off x="4607485" y="3262975"/>
              <a:ext cx="591177" cy="0"/>
            </a:xfrm>
            <a:prstGeom prst="line">
              <a:avLst/>
            </a:prstGeom>
            <a:ln cap="flat" w="50800">
              <a:solidFill>
                <a:srgbClr val="000000"/>
              </a:solidFill>
              <a:prstDash val="sysDot"/>
              <a:headEnd type="none" len="sm" w="sm"/>
              <a:tailEnd type="none" len="sm" w="sm"/>
            </a:ln>
          </p:spPr>
        </p:sp>
        <p:sp>
          <p:nvSpPr>
            <p:cNvPr name="AutoShape 45" id="45"/>
            <p:cNvSpPr/>
            <p:nvPr/>
          </p:nvSpPr>
          <p:spPr>
            <a:xfrm>
              <a:off x="5169835" y="2808753"/>
              <a:ext cx="0" cy="494695"/>
            </a:xfrm>
            <a:prstGeom prst="line">
              <a:avLst/>
            </a:prstGeom>
            <a:ln cap="flat" w="50800">
              <a:solidFill>
                <a:srgbClr val="000000"/>
              </a:solidFill>
              <a:prstDash val="sysDot"/>
              <a:headEnd type="none" len="sm" w="sm"/>
              <a:tailEnd type="none" len="sm" w="sm"/>
            </a:ln>
          </p:spPr>
        </p:sp>
        <p:sp>
          <p:nvSpPr>
            <p:cNvPr name="AutoShape 46" id="46"/>
            <p:cNvSpPr/>
            <p:nvPr/>
          </p:nvSpPr>
          <p:spPr>
            <a:xfrm>
              <a:off x="4536496" y="2352259"/>
              <a:ext cx="1529515" cy="0"/>
            </a:xfrm>
            <a:prstGeom prst="line">
              <a:avLst/>
            </a:prstGeom>
            <a:ln cap="flat" w="50800">
              <a:solidFill>
                <a:srgbClr val="000000"/>
              </a:solidFill>
              <a:prstDash val="sysDot"/>
              <a:headEnd type="none" len="sm" w="sm"/>
              <a:tailEnd type="none" len="sm" w="sm"/>
            </a:ln>
          </p:spPr>
        </p:sp>
        <p:sp>
          <p:nvSpPr>
            <p:cNvPr name="AutoShape 47" id="47"/>
            <p:cNvSpPr/>
            <p:nvPr/>
          </p:nvSpPr>
          <p:spPr>
            <a:xfrm>
              <a:off x="6062505" y="1539023"/>
              <a:ext cx="7013" cy="1389894"/>
            </a:xfrm>
            <a:prstGeom prst="line">
              <a:avLst/>
            </a:prstGeom>
            <a:ln cap="flat" w="50800">
              <a:solidFill>
                <a:srgbClr val="000000"/>
              </a:solidFill>
              <a:prstDash val="sysDot"/>
              <a:headEnd type="none" len="sm" w="sm"/>
              <a:tailEnd type="none" len="sm" w="sm"/>
            </a:ln>
          </p:spPr>
        </p:sp>
        <p:sp>
          <p:nvSpPr>
            <p:cNvPr name="AutoShape 48" id="48"/>
            <p:cNvSpPr/>
            <p:nvPr/>
          </p:nvSpPr>
          <p:spPr>
            <a:xfrm>
              <a:off x="5145685" y="1588501"/>
              <a:ext cx="890736" cy="0"/>
            </a:xfrm>
            <a:prstGeom prst="line">
              <a:avLst/>
            </a:prstGeom>
            <a:ln cap="flat" w="50800">
              <a:solidFill>
                <a:srgbClr val="000000"/>
              </a:solidFill>
              <a:prstDash val="sysDot"/>
              <a:headEnd type="none" len="sm" w="sm"/>
              <a:tailEnd type="none" len="sm" w="sm"/>
            </a:ln>
          </p:spPr>
        </p:sp>
        <p:sp>
          <p:nvSpPr>
            <p:cNvPr name="AutoShape 49" id="49"/>
            <p:cNvSpPr/>
            <p:nvPr/>
          </p:nvSpPr>
          <p:spPr>
            <a:xfrm>
              <a:off x="5165517" y="2919440"/>
              <a:ext cx="890736" cy="0"/>
            </a:xfrm>
            <a:prstGeom prst="line">
              <a:avLst/>
            </a:prstGeom>
            <a:ln cap="flat" w="50800">
              <a:solidFill>
                <a:srgbClr val="000000"/>
              </a:solidFill>
              <a:prstDash val="sysDot"/>
              <a:headEnd type="none" len="sm" w="sm"/>
              <a:tailEnd type="none" len="sm" w="sm"/>
            </a:ln>
          </p:spPr>
        </p:sp>
        <p:sp>
          <p:nvSpPr>
            <p:cNvPr name="AutoShape 50" id="50"/>
            <p:cNvSpPr/>
            <p:nvPr/>
          </p:nvSpPr>
          <p:spPr>
            <a:xfrm>
              <a:off x="2191647" y="1696942"/>
              <a:ext cx="2385787" cy="6668"/>
            </a:xfrm>
            <a:prstGeom prst="line">
              <a:avLst/>
            </a:prstGeom>
            <a:ln cap="flat" w="38100">
              <a:solidFill>
                <a:srgbClr val="000000"/>
              </a:solidFill>
              <a:prstDash val="solid"/>
              <a:headEnd type="none" len="sm" w="sm"/>
              <a:tailEnd type="none" len="sm" w="sm"/>
            </a:ln>
          </p:spPr>
        </p:sp>
        <p:grpSp>
          <p:nvGrpSpPr>
            <p:cNvPr name="Group 51" id="51"/>
            <p:cNvGrpSpPr/>
            <p:nvPr/>
          </p:nvGrpSpPr>
          <p:grpSpPr>
            <a:xfrm rot="0">
              <a:off x="3384540" y="1490429"/>
              <a:ext cx="510526" cy="519702"/>
              <a:chOff x="0" y="0"/>
              <a:chExt cx="135067" cy="137495"/>
            </a:xfrm>
          </p:grpSpPr>
          <p:sp>
            <p:nvSpPr>
              <p:cNvPr name="Freeform 52" id="52"/>
              <p:cNvSpPr/>
              <p:nvPr/>
            </p:nvSpPr>
            <p:spPr>
              <a:xfrm flipH="false" flipV="false" rot="0">
                <a:off x="0" y="0"/>
                <a:ext cx="135067" cy="137495"/>
              </a:xfrm>
              <a:custGeom>
                <a:avLst/>
                <a:gdLst/>
                <a:ahLst/>
                <a:cxnLst/>
                <a:rect r="r" b="b" t="t" l="l"/>
                <a:pathLst>
                  <a:path h="137495" w="135067">
                    <a:moveTo>
                      <a:pt x="0" y="0"/>
                    </a:moveTo>
                    <a:lnTo>
                      <a:pt x="135067" y="0"/>
                    </a:lnTo>
                    <a:lnTo>
                      <a:pt x="135067" y="137495"/>
                    </a:lnTo>
                    <a:lnTo>
                      <a:pt x="0" y="137495"/>
                    </a:lnTo>
                    <a:close/>
                  </a:path>
                </a:pathLst>
              </a:custGeom>
              <a:gradFill rotWithShape="true">
                <a:gsLst>
                  <a:gs pos="0">
                    <a:srgbClr val="8C52FF">
                      <a:alpha val="100000"/>
                    </a:srgbClr>
                  </a:gs>
                  <a:gs pos="100000">
                    <a:srgbClr val="00BF63">
                      <a:alpha val="100000"/>
                    </a:srgbClr>
                  </a:gs>
                </a:gsLst>
                <a:lin ang="0"/>
              </a:gradFill>
            </p:spPr>
          </p:sp>
          <p:sp>
            <p:nvSpPr>
              <p:cNvPr name="TextBox 53" id="53"/>
              <p:cNvSpPr txBox="true"/>
              <p:nvPr/>
            </p:nvSpPr>
            <p:spPr>
              <a:xfrm>
                <a:off x="0" y="-28575"/>
                <a:ext cx="812800" cy="841375"/>
              </a:xfrm>
              <a:prstGeom prst="rect">
                <a:avLst/>
              </a:prstGeom>
            </p:spPr>
            <p:txBody>
              <a:bodyPr anchor="ctr" rtlCol="false" tIns="53337" lIns="53337" bIns="53337" rIns="53337"/>
              <a:lstStyle/>
              <a:p>
                <a:pPr algn="ctr">
                  <a:lnSpc>
                    <a:spcPts val="1540"/>
                  </a:lnSpc>
                </a:pPr>
              </a:p>
            </p:txBody>
          </p:sp>
        </p:grpSp>
        <p:sp>
          <p:nvSpPr>
            <p:cNvPr name="AutoShape 54" id="54"/>
            <p:cNvSpPr/>
            <p:nvPr/>
          </p:nvSpPr>
          <p:spPr>
            <a:xfrm>
              <a:off x="2181482" y="2065739"/>
              <a:ext cx="2385843" cy="6668"/>
            </a:xfrm>
            <a:prstGeom prst="line">
              <a:avLst/>
            </a:prstGeom>
            <a:ln cap="flat" w="38100">
              <a:solidFill>
                <a:srgbClr val="000000"/>
              </a:solidFill>
              <a:prstDash val="solid"/>
              <a:headEnd type="none" len="sm" w="sm"/>
              <a:tailEnd type="none" len="sm" w="sm"/>
            </a:ln>
          </p:spPr>
        </p:sp>
        <p:grpSp>
          <p:nvGrpSpPr>
            <p:cNvPr name="Group 55" id="55"/>
            <p:cNvGrpSpPr/>
            <p:nvPr/>
          </p:nvGrpSpPr>
          <p:grpSpPr>
            <a:xfrm rot="0">
              <a:off x="2712124" y="1764084"/>
              <a:ext cx="510526" cy="519702"/>
              <a:chOff x="0" y="0"/>
              <a:chExt cx="135067" cy="137495"/>
            </a:xfrm>
          </p:grpSpPr>
          <p:sp>
            <p:nvSpPr>
              <p:cNvPr name="Freeform 56" id="56"/>
              <p:cNvSpPr/>
              <p:nvPr/>
            </p:nvSpPr>
            <p:spPr>
              <a:xfrm flipH="false" flipV="false" rot="0">
                <a:off x="0" y="0"/>
                <a:ext cx="135067" cy="137495"/>
              </a:xfrm>
              <a:custGeom>
                <a:avLst/>
                <a:gdLst/>
                <a:ahLst/>
                <a:cxnLst/>
                <a:rect r="r" b="b" t="t" l="l"/>
                <a:pathLst>
                  <a:path h="137495" w="135067">
                    <a:moveTo>
                      <a:pt x="0" y="0"/>
                    </a:moveTo>
                    <a:lnTo>
                      <a:pt x="135067" y="0"/>
                    </a:lnTo>
                    <a:lnTo>
                      <a:pt x="135067" y="137495"/>
                    </a:lnTo>
                    <a:lnTo>
                      <a:pt x="0" y="137495"/>
                    </a:lnTo>
                    <a:close/>
                  </a:path>
                </a:pathLst>
              </a:custGeom>
              <a:gradFill rotWithShape="true">
                <a:gsLst>
                  <a:gs pos="0">
                    <a:srgbClr val="5170FF">
                      <a:alpha val="100000"/>
                    </a:srgbClr>
                  </a:gs>
                  <a:gs pos="100000">
                    <a:srgbClr val="FF66C4">
                      <a:alpha val="100000"/>
                    </a:srgbClr>
                  </a:gs>
                </a:gsLst>
                <a:lin ang="0"/>
              </a:gradFill>
            </p:spPr>
          </p:sp>
          <p:sp>
            <p:nvSpPr>
              <p:cNvPr name="TextBox 57" id="57"/>
              <p:cNvSpPr txBox="true"/>
              <p:nvPr/>
            </p:nvSpPr>
            <p:spPr>
              <a:xfrm>
                <a:off x="0" y="-28575"/>
                <a:ext cx="812800" cy="841375"/>
              </a:xfrm>
              <a:prstGeom prst="rect">
                <a:avLst/>
              </a:prstGeom>
            </p:spPr>
            <p:txBody>
              <a:bodyPr anchor="ctr" rtlCol="false" tIns="53337" lIns="53337" bIns="53337" rIns="53337"/>
              <a:lstStyle/>
              <a:p>
                <a:pPr algn="ctr">
                  <a:lnSpc>
                    <a:spcPts val="1540"/>
                  </a:lnSpc>
                </a:pPr>
              </a:p>
            </p:txBody>
          </p:sp>
        </p:grpSp>
        <p:sp>
          <p:nvSpPr>
            <p:cNvPr name="AutoShape 58" id="58"/>
            <p:cNvSpPr/>
            <p:nvPr/>
          </p:nvSpPr>
          <p:spPr>
            <a:xfrm>
              <a:off x="2181538" y="1296058"/>
              <a:ext cx="2385787" cy="6668"/>
            </a:xfrm>
            <a:prstGeom prst="line">
              <a:avLst/>
            </a:prstGeom>
            <a:ln cap="flat" w="38100">
              <a:solidFill>
                <a:srgbClr val="000000"/>
              </a:solidFill>
              <a:prstDash val="solid"/>
              <a:headEnd type="none" len="sm" w="sm"/>
              <a:tailEnd type="none" len="sm" w="sm"/>
            </a:ln>
          </p:spPr>
        </p:sp>
        <p:grpSp>
          <p:nvGrpSpPr>
            <p:cNvPr name="Group 59" id="59"/>
            <p:cNvGrpSpPr/>
            <p:nvPr/>
          </p:nvGrpSpPr>
          <p:grpSpPr>
            <a:xfrm rot="0">
              <a:off x="2725458" y="1002129"/>
              <a:ext cx="510526" cy="519702"/>
              <a:chOff x="0" y="0"/>
              <a:chExt cx="135067" cy="137495"/>
            </a:xfrm>
          </p:grpSpPr>
          <p:sp>
            <p:nvSpPr>
              <p:cNvPr name="Freeform 60" id="60"/>
              <p:cNvSpPr/>
              <p:nvPr/>
            </p:nvSpPr>
            <p:spPr>
              <a:xfrm flipH="false" flipV="false" rot="0">
                <a:off x="0" y="0"/>
                <a:ext cx="135067" cy="137495"/>
              </a:xfrm>
              <a:custGeom>
                <a:avLst/>
                <a:gdLst/>
                <a:ahLst/>
                <a:cxnLst/>
                <a:rect r="r" b="b" t="t" l="l"/>
                <a:pathLst>
                  <a:path h="137495" w="135067">
                    <a:moveTo>
                      <a:pt x="0" y="0"/>
                    </a:moveTo>
                    <a:lnTo>
                      <a:pt x="135067" y="0"/>
                    </a:lnTo>
                    <a:lnTo>
                      <a:pt x="135067" y="137495"/>
                    </a:lnTo>
                    <a:lnTo>
                      <a:pt x="0" y="137495"/>
                    </a:lnTo>
                    <a:close/>
                  </a:path>
                </a:pathLst>
              </a:custGeom>
              <a:gradFill rotWithShape="true">
                <a:gsLst>
                  <a:gs pos="0">
                    <a:srgbClr val="000000">
                      <a:alpha val="100000"/>
                    </a:srgbClr>
                  </a:gs>
                  <a:gs pos="100000">
                    <a:srgbClr val="3533CD">
                      <a:alpha val="100000"/>
                    </a:srgbClr>
                  </a:gs>
                </a:gsLst>
                <a:lin ang="0"/>
              </a:gradFill>
            </p:spPr>
          </p:sp>
          <p:sp>
            <p:nvSpPr>
              <p:cNvPr name="TextBox 61" id="61"/>
              <p:cNvSpPr txBox="true"/>
              <p:nvPr/>
            </p:nvSpPr>
            <p:spPr>
              <a:xfrm>
                <a:off x="0" y="-28575"/>
                <a:ext cx="812800" cy="841375"/>
              </a:xfrm>
              <a:prstGeom prst="rect">
                <a:avLst/>
              </a:prstGeom>
            </p:spPr>
            <p:txBody>
              <a:bodyPr anchor="ctr" rtlCol="false" tIns="53337" lIns="53337" bIns="53337" rIns="53337"/>
              <a:lstStyle/>
              <a:p>
                <a:pPr algn="ctr">
                  <a:lnSpc>
                    <a:spcPts val="1540"/>
                  </a:lnSpc>
                </a:pPr>
              </a:p>
            </p:txBody>
          </p:sp>
        </p:grpSp>
        <p:sp>
          <p:nvSpPr>
            <p:cNvPr name="AutoShape 62" id="62"/>
            <p:cNvSpPr/>
            <p:nvPr/>
          </p:nvSpPr>
          <p:spPr>
            <a:xfrm>
              <a:off x="2181482" y="2835421"/>
              <a:ext cx="2354857" cy="6668"/>
            </a:xfrm>
            <a:prstGeom prst="line">
              <a:avLst/>
            </a:prstGeom>
            <a:ln cap="flat" w="38100">
              <a:solidFill>
                <a:srgbClr val="000000"/>
              </a:solidFill>
              <a:prstDash val="solid"/>
              <a:headEnd type="none" len="sm" w="sm"/>
              <a:tailEnd type="none" len="sm" w="sm"/>
            </a:ln>
          </p:spPr>
        </p:sp>
        <p:grpSp>
          <p:nvGrpSpPr>
            <p:cNvPr name="Group 63" id="63"/>
            <p:cNvGrpSpPr/>
            <p:nvPr/>
          </p:nvGrpSpPr>
          <p:grpSpPr>
            <a:xfrm rot="0">
              <a:off x="2725458" y="2533766"/>
              <a:ext cx="510526" cy="519702"/>
              <a:chOff x="0" y="0"/>
              <a:chExt cx="135067" cy="137495"/>
            </a:xfrm>
          </p:grpSpPr>
          <p:sp>
            <p:nvSpPr>
              <p:cNvPr name="Freeform 64" id="64"/>
              <p:cNvSpPr/>
              <p:nvPr/>
            </p:nvSpPr>
            <p:spPr>
              <a:xfrm flipH="false" flipV="false" rot="0">
                <a:off x="0" y="0"/>
                <a:ext cx="135067" cy="137495"/>
              </a:xfrm>
              <a:custGeom>
                <a:avLst/>
                <a:gdLst/>
                <a:ahLst/>
                <a:cxnLst/>
                <a:rect r="r" b="b" t="t" l="l"/>
                <a:pathLst>
                  <a:path h="137495" w="135067">
                    <a:moveTo>
                      <a:pt x="0" y="0"/>
                    </a:moveTo>
                    <a:lnTo>
                      <a:pt x="135067" y="0"/>
                    </a:lnTo>
                    <a:lnTo>
                      <a:pt x="135067" y="137495"/>
                    </a:lnTo>
                    <a:lnTo>
                      <a:pt x="0" y="137495"/>
                    </a:lnTo>
                    <a:close/>
                  </a:path>
                </a:pathLst>
              </a:custGeom>
              <a:gradFill rotWithShape="true">
                <a:gsLst>
                  <a:gs pos="0">
                    <a:srgbClr val="FF66C4">
                      <a:alpha val="100000"/>
                    </a:srgbClr>
                  </a:gs>
                  <a:gs pos="100000">
                    <a:srgbClr val="FFDE59">
                      <a:alpha val="100000"/>
                    </a:srgbClr>
                  </a:gs>
                </a:gsLst>
                <a:lin ang="0"/>
              </a:gradFill>
            </p:spPr>
          </p:sp>
          <p:sp>
            <p:nvSpPr>
              <p:cNvPr name="TextBox 65" id="65"/>
              <p:cNvSpPr txBox="true"/>
              <p:nvPr/>
            </p:nvSpPr>
            <p:spPr>
              <a:xfrm>
                <a:off x="0" y="-28575"/>
                <a:ext cx="812800" cy="841375"/>
              </a:xfrm>
              <a:prstGeom prst="rect">
                <a:avLst/>
              </a:prstGeom>
            </p:spPr>
            <p:txBody>
              <a:bodyPr anchor="ctr" rtlCol="false" tIns="53337" lIns="53337" bIns="53337" rIns="53337"/>
              <a:lstStyle/>
              <a:p>
                <a:pPr algn="ctr">
                  <a:lnSpc>
                    <a:spcPts val="1540"/>
                  </a:lnSpc>
                </a:pPr>
              </a:p>
            </p:txBody>
          </p:sp>
        </p:grpSp>
        <p:sp>
          <p:nvSpPr>
            <p:cNvPr name="AutoShape 66" id="66"/>
            <p:cNvSpPr/>
            <p:nvPr/>
          </p:nvSpPr>
          <p:spPr>
            <a:xfrm>
              <a:off x="1560376" y="2352259"/>
              <a:ext cx="3017058" cy="6667"/>
            </a:xfrm>
            <a:prstGeom prst="line">
              <a:avLst/>
            </a:prstGeom>
            <a:ln cap="flat" w="38100">
              <a:solidFill>
                <a:srgbClr val="000000"/>
              </a:solidFill>
              <a:prstDash val="solid"/>
              <a:headEnd type="none" len="sm" w="sm"/>
              <a:tailEnd type="none" len="sm" w="sm"/>
            </a:ln>
          </p:spPr>
        </p:sp>
        <p:grpSp>
          <p:nvGrpSpPr>
            <p:cNvPr name="Group 67" id="67"/>
            <p:cNvGrpSpPr/>
            <p:nvPr/>
          </p:nvGrpSpPr>
          <p:grpSpPr>
            <a:xfrm rot="0">
              <a:off x="3384540" y="2169018"/>
              <a:ext cx="510526" cy="519702"/>
              <a:chOff x="0" y="0"/>
              <a:chExt cx="135067" cy="137495"/>
            </a:xfrm>
          </p:grpSpPr>
          <p:sp>
            <p:nvSpPr>
              <p:cNvPr name="Freeform 68" id="68"/>
              <p:cNvSpPr/>
              <p:nvPr/>
            </p:nvSpPr>
            <p:spPr>
              <a:xfrm flipH="false" flipV="false" rot="0">
                <a:off x="0" y="0"/>
                <a:ext cx="135067" cy="137495"/>
              </a:xfrm>
              <a:custGeom>
                <a:avLst/>
                <a:gdLst/>
                <a:ahLst/>
                <a:cxnLst/>
                <a:rect r="r" b="b" t="t" l="l"/>
                <a:pathLst>
                  <a:path h="137495" w="135067">
                    <a:moveTo>
                      <a:pt x="0" y="0"/>
                    </a:moveTo>
                    <a:lnTo>
                      <a:pt x="135067" y="0"/>
                    </a:lnTo>
                    <a:lnTo>
                      <a:pt x="135067" y="137495"/>
                    </a:lnTo>
                    <a:lnTo>
                      <a:pt x="0" y="137495"/>
                    </a:lnTo>
                    <a:close/>
                  </a:path>
                </a:pathLst>
              </a:custGeom>
              <a:gradFill rotWithShape="true">
                <a:gsLst>
                  <a:gs pos="0">
                    <a:srgbClr val="5DE0E6">
                      <a:alpha val="100000"/>
                    </a:srgbClr>
                  </a:gs>
                  <a:gs pos="100000">
                    <a:srgbClr val="004AAD">
                      <a:alpha val="100000"/>
                    </a:srgbClr>
                  </a:gs>
                </a:gsLst>
                <a:lin ang="0"/>
              </a:gradFill>
            </p:spPr>
          </p:sp>
          <p:sp>
            <p:nvSpPr>
              <p:cNvPr name="TextBox 69" id="69"/>
              <p:cNvSpPr txBox="true"/>
              <p:nvPr/>
            </p:nvSpPr>
            <p:spPr>
              <a:xfrm>
                <a:off x="0" y="-28575"/>
                <a:ext cx="812800" cy="841375"/>
              </a:xfrm>
              <a:prstGeom prst="rect">
                <a:avLst/>
              </a:prstGeom>
            </p:spPr>
            <p:txBody>
              <a:bodyPr anchor="ctr" rtlCol="false" tIns="53337" lIns="53337" bIns="53337" rIns="53337"/>
              <a:lstStyle/>
              <a:p>
                <a:pPr algn="ctr">
                  <a:lnSpc>
                    <a:spcPts val="1540"/>
                  </a:lnSpc>
                </a:pPr>
              </a:p>
            </p:txBody>
          </p:sp>
        </p:grpSp>
        <p:sp>
          <p:nvSpPr>
            <p:cNvPr name="AutoShape 70" id="70"/>
            <p:cNvSpPr/>
            <p:nvPr/>
          </p:nvSpPr>
          <p:spPr>
            <a:xfrm>
              <a:off x="2181425" y="1276056"/>
              <a:ext cx="10166" cy="2006920"/>
            </a:xfrm>
            <a:prstGeom prst="line">
              <a:avLst/>
            </a:prstGeom>
            <a:ln cap="flat" w="38100">
              <a:solidFill>
                <a:srgbClr val="000000"/>
              </a:solidFill>
              <a:prstDash val="solid"/>
              <a:headEnd type="none" len="sm" w="sm"/>
              <a:tailEnd type="none" len="sm" w="sm"/>
            </a:ln>
          </p:spPr>
        </p:sp>
        <p:sp>
          <p:nvSpPr>
            <p:cNvPr name="AutoShape 71" id="71"/>
            <p:cNvSpPr/>
            <p:nvPr/>
          </p:nvSpPr>
          <p:spPr>
            <a:xfrm>
              <a:off x="2186508" y="3262975"/>
              <a:ext cx="2390925" cy="1"/>
            </a:xfrm>
            <a:prstGeom prst="line">
              <a:avLst/>
            </a:prstGeom>
            <a:ln cap="flat" w="38100">
              <a:solidFill>
                <a:srgbClr val="000000"/>
              </a:solidFill>
              <a:prstDash val="solid"/>
              <a:headEnd type="none" len="sm" w="sm"/>
              <a:tailEnd type="none" len="sm" w="sm"/>
            </a:ln>
          </p:spPr>
        </p:sp>
        <p:grpSp>
          <p:nvGrpSpPr>
            <p:cNvPr name="Group 72" id="72"/>
            <p:cNvGrpSpPr/>
            <p:nvPr/>
          </p:nvGrpSpPr>
          <p:grpSpPr>
            <a:xfrm rot="0">
              <a:off x="3384540" y="3003124"/>
              <a:ext cx="510526" cy="519702"/>
              <a:chOff x="0" y="0"/>
              <a:chExt cx="135067" cy="137495"/>
            </a:xfrm>
          </p:grpSpPr>
          <p:sp>
            <p:nvSpPr>
              <p:cNvPr name="Freeform 73" id="73"/>
              <p:cNvSpPr/>
              <p:nvPr/>
            </p:nvSpPr>
            <p:spPr>
              <a:xfrm flipH="false" flipV="false" rot="0">
                <a:off x="0" y="0"/>
                <a:ext cx="135067" cy="137495"/>
              </a:xfrm>
              <a:custGeom>
                <a:avLst/>
                <a:gdLst/>
                <a:ahLst/>
                <a:cxnLst/>
                <a:rect r="r" b="b" t="t" l="l"/>
                <a:pathLst>
                  <a:path h="137495" w="135067">
                    <a:moveTo>
                      <a:pt x="0" y="0"/>
                    </a:moveTo>
                    <a:lnTo>
                      <a:pt x="135067" y="0"/>
                    </a:lnTo>
                    <a:lnTo>
                      <a:pt x="135067" y="137495"/>
                    </a:lnTo>
                    <a:lnTo>
                      <a:pt x="0" y="137495"/>
                    </a:lnTo>
                    <a:close/>
                  </a:path>
                </a:pathLst>
              </a:custGeom>
              <a:gradFill rotWithShape="true">
                <a:gsLst>
                  <a:gs pos="0">
                    <a:srgbClr val="FF3131">
                      <a:alpha val="100000"/>
                    </a:srgbClr>
                  </a:gs>
                  <a:gs pos="100000">
                    <a:srgbClr val="FF914D">
                      <a:alpha val="100000"/>
                    </a:srgbClr>
                  </a:gs>
                </a:gsLst>
                <a:lin ang="0"/>
              </a:gradFill>
            </p:spPr>
          </p:sp>
          <p:sp>
            <p:nvSpPr>
              <p:cNvPr name="TextBox 74" id="74"/>
              <p:cNvSpPr txBox="true"/>
              <p:nvPr/>
            </p:nvSpPr>
            <p:spPr>
              <a:xfrm>
                <a:off x="0" y="-28575"/>
                <a:ext cx="812800" cy="841375"/>
              </a:xfrm>
              <a:prstGeom prst="rect">
                <a:avLst/>
              </a:prstGeom>
            </p:spPr>
            <p:txBody>
              <a:bodyPr anchor="ctr" rtlCol="false" tIns="53337" lIns="53337" bIns="53337" rIns="53337"/>
              <a:lstStyle/>
              <a:p>
                <a:pPr algn="ctr">
                  <a:lnSpc>
                    <a:spcPts val="1540"/>
                  </a:lnSpc>
                </a:pPr>
              </a:p>
            </p:txBody>
          </p:sp>
        </p:grpSp>
        <p:sp>
          <p:nvSpPr>
            <p:cNvPr name="Freeform 75" id="75"/>
            <p:cNvSpPr/>
            <p:nvPr/>
          </p:nvSpPr>
          <p:spPr>
            <a:xfrm flipH="false" flipV="false" rot="-5400000">
              <a:off x="2999195" y="3130540"/>
              <a:ext cx="517459" cy="2092666"/>
            </a:xfrm>
            <a:custGeom>
              <a:avLst/>
              <a:gdLst/>
              <a:ahLst/>
              <a:cxnLst/>
              <a:rect r="r" b="b" t="t" l="l"/>
              <a:pathLst>
                <a:path h="2092666" w="517459">
                  <a:moveTo>
                    <a:pt x="0" y="0"/>
                  </a:moveTo>
                  <a:lnTo>
                    <a:pt x="517459" y="0"/>
                  </a:lnTo>
                  <a:lnTo>
                    <a:pt x="517459" y="2092666"/>
                  </a:lnTo>
                  <a:lnTo>
                    <a:pt x="0" y="20926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6" id="76"/>
            <p:cNvSpPr/>
            <p:nvPr/>
          </p:nvSpPr>
          <p:spPr>
            <a:xfrm flipH="false" flipV="false" rot="-5400000">
              <a:off x="5656377" y="2839257"/>
              <a:ext cx="708834" cy="2866608"/>
            </a:xfrm>
            <a:custGeom>
              <a:avLst/>
              <a:gdLst/>
              <a:ahLst/>
              <a:cxnLst/>
              <a:rect r="r" b="b" t="t" l="l"/>
              <a:pathLst>
                <a:path h="2866608" w="708834">
                  <a:moveTo>
                    <a:pt x="0" y="0"/>
                  </a:moveTo>
                  <a:lnTo>
                    <a:pt x="708834" y="0"/>
                  </a:lnTo>
                  <a:lnTo>
                    <a:pt x="708834" y="2866607"/>
                  </a:lnTo>
                  <a:lnTo>
                    <a:pt x="0" y="28666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7" id="77"/>
            <p:cNvSpPr/>
            <p:nvPr/>
          </p:nvSpPr>
          <p:spPr>
            <a:xfrm flipH="false" flipV="false" rot="-5400000">
              <a:off x="10732166" y="3041827"/>
              <a:ext cx="575744" cy="2328376"/>
            </a:xfrm>
            <a:custGeom>
              <a:avLst/>
              <a:gdLst/>
              <a:ahLst/>
              <a:cxnLst/>
              <a:rect r="r" b="b" t="t" l="l"/>
              <a:pathLst>
                <a:path h="2328376" w="575744">
                  <a:moveTo>
                    <a:pt x="0" y="0"/>
                  </a:moveTo>
                  <a:lnTo>
                    <a:pt x="575744" y="0"/>
                  </a:lnTo>
                  <a:lnTo>
                    <a:pt x="575744" y="2328377"/>
                  </a:lnTo>
                  <a:lnTo>
                    <a:pt x="0" y="23283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8" id="78"/>
            <p:cNvSpPr txBox="true"/>
            <p:nvPr/>
          </p:nvSpPr>
          <p:spPr>
            <a:xfrm rot="0">
              <a:off x="2222797" y="4647044"/>
              <a:ext cx="2081461" cy="672174"/>
            </a:xfrm>
            <a:prstGeom prst="rect">
              <a:avLst/>
            </a:prstGeom>
          </p:spPr>
          <p:txBody>
            <a:bodyPr anchor="t" rtlCol="false" tIns="0" lIns="0" bIns="0" rIns="0">
              <a:spAutoFit/>
            </a:bodyPr>
            <a:lstStyle/>
            <a:p>
              <a:pPr algn="ctr">
                <a:lnSpc>
                  <a:spcPts val="2057"/>
                </a:lnSpc>
              </a:pPr>
              <a:r>
                <a:rPr lang="en-US" sz="1469">
                  <a:solidFill>
                    <a:srgbClr val="000000"/>
                  </a:solidFill>
                  <a:latin typeface="Lato Bold"/>
                </a:rPr>
                <a:t>Selección variable definida</a:t>
              </a:r>
            </a:p>
          </p:txBody>
        </p:sp>
        <p:sp>
          <p:nvSpPr>
            <p:cNvPr name="TextBox 79" id="79"/>
            <p:cNvSpPr txBox="true"/>
            <p:nvPr/>
          </p:nvSpPr>
          <p:spPr>
            <a:xfrm rot="0">
              <a:off x="4662330" y="4671935"/>
              <a:ext cx="2614840" cy="325484"/>
            </a:xfrm>
            <a:prstGeom prst="rect">
              <a:avLst/>
            </a:prstGeom>
          </p:spPr>
          <p:txBody>
            <a:bodyPr anchor="t" rtlCol="false" tIns="0" lIns="0" bIns="0" rIns="0">
              <a:spAutoFit/>
            </a:bodyPr>
            <a:lstStyle/>
            <a:p>
              <a:pPr algn="ctr">
                <a:lnSpc>
                  <a:spcPts val="2057"/>
                </a:lnSpc>
              </a:pPr>
              <a:r>
                <a:rPr lang="en-US" sz="1469">
                  <a:solidFill>
                    <a:srgbClr val="000000"/>
                  </a:solidFill>
                  <a:latin typeface="Lato Bold"/>
                </a:rPr>
                <a:t>Algoritmo de análisis</a:t>
              </a:r>
            </a:p>
          </p:txBody>
        </p:sp>
        <p:sp>
          <p:nvSpPr>
            <p:cNvPr name="TextBox 80" id="80"/>
            <p:cNvSpPr txBox="true"/>
            <p:nvPr/>
          </p:nvSpPr>
          <p:spPr>
            <a:xfrm rot="0">
              <a:off x="9928747" y="4598655"/>
              <a:ext cx="2295482" cy="672174"/>
            </a:xfrm>
            <a:prstGeom prst="rect">
              <a:avLst/>
            </a:prstGeom>
          </p:spPr>
          <p:txBody>
            <a:bodyPr anchor="t" rtlCol="false" tIns="0" lIns="0" bIns="0" rIns="0">
              <a:spAutoFit/>
            </a:bodyPr>
            <a:lstStyle/>
            <a:p>
              <a:pPr algn="ctr">
                <a:lnSpc>
                  <a:spcPts val="2057"/>
                </a:lnSpc>
              </a:pPr>
              <a:r>
                <a:rPr lang="en-US" sz="1469">
                  <a:solidFill>
                    <a:srgbClr val="000000"/>
                  </a:solidFill>
                  <a:latin typeface="Lato Bold"/>
                </a:rPr>
                <a:t>Algoritmo de verificación</a:t>
              </a:r>
            </a:p>
          </p:txBody>
        </p:sp>
        <p:sp>
          <p:nvSpPr>
            <p:cNvPr name="TextBox 81" id="81"/>
            <p:cNvSpPr txBox="true"/>
            <p:nvPr/>
          </p:nvSpPr>
          <p:spPr>
            <a:xfrm rot="0">
              <a:off x="0" y="61018"/>
              <a:ext cx="5217089" cy="483464"/>
            </a:xfrm>
            <a:prstGeom prst="rect">
              <a:avLst/>
            </a:prstGeom>
          </p:spPr>
          <p:txBody>
            <a:bodyPr anchor="t" rtlCol="false" tIns="0" lIns="0" bIns="0" rIns="0">
              <a:spAutoFit/>
            </a:bodyPr>
            <a:lstStyle/>
            <a:p>
              <a:pPr>
                <a:lnSpc>
                  <a:spcPts val="3086"/>
                </a:lnSpc>
              </a:pPr>
              <a:r>
                <a:rPr lang="en-US" sz="2204">
                  <a:solidFill>
                    <a:srgbClr val="800202"/>
                  </a:solidFill>
                  <a:latin typeface="Open Sans Extra Bold"/>
                </a:rPr>
                <a:t>Aprendizaje Supervisado</a:t>
              </a:r>
            </a:p>
          </p:txBody>
        </p:sp>
      </p:grpSp>
      <p:grpSp>
        <p:nvGrpSpPr>
          <p:cNvPr name="Group 82" id="82"/>
          <p:cNvGrpSpPr/>
          <p:nvPr/>
        </p:nvGrpSpPr>
        <p:grpSpPr>
          <a:xfrm rot="0">
            <a:off x="11844160" y="3257321"/>
            <a:ext cx="5157400" cy="2823921"/>
            <a:chOff x="0" y="0"/>
            <a:chExt cx="6876533" cy="3765228"/>
          </a:xfrm>
        </p:grpSpPr>
        <p:sp>
          <p:nvSpPr>
            <p:cNvPr name="Freeform 83" id="83"/>
            <p:cNvSpPr/>
            <p:nvPr/>
          </p:nvSpPr>
          <p:spPr>
            <a:xfrm flipH="false" flipV="false" rot="0">
              <a:off x="0" y="0"/>
              <a:ext cx="6876533" cy="3280617"/>
            </a:xfrm>
            <a:custGeom>
              <a:avLst/>
              <a:gdLst/>
              <a:ahLst/>
              <a:cxnLst/>
              <a:rect r="r" b="b" t="t" l="l"/>
              <a:pathLst>
                <a:path h="3280617" w="6876533">
                  <a:moveTo>
                    <a:pt x="0" y="0"/>
                  </a:moveTo>
                  <a:lnTo>
                    <a:pt x="6876533" y="0"/>
                  </a:lnTo>
                  <a:lnTo>
                    <a:pt x="6876533" y="3280617"/>
                  </a:lnTo>
                  <a:lnTo>
                    <a:pt x="0" y="3280617"/>
                  </a:lnTo>
                  <a:lnTo>
                    <a:pt x="0" y="0"/>
                  </a:lnTo>
                  <a:close/>
                </a:path>
              </a:pathLst>
            </a:custGeom>
            <a:blipFill>
              <a:blip r:embed="rId4"/>
              <a:stretch>
                <a:fillRect l="0" t="0" r="0" b="0"/>
              </a:stretch>
            </a:blipFill>
          </p:spPr>
        </p:sp>
        <p:sp>
          <p:nvSpPr>
            <p:cNvPr name="TextBox 84" id="84"/>
            <p:cNvSpPr txBox="true"/>
            <p:nvPr/>
          </p:nvSpPr>
          <p:spPr>
            <a:xfrm rot="0">
              <a:off x="0" y="3211526"/>
              <a:ext cx="6876533" cy="553702"/>
            </a:xfrm>
            <a:prstGeom prst="rect">
              <a:avLst/>
            </a:prstGeom>
          </p:spPr>
          <p:txBody>
            <a:bodyPr anchor="t" rtlCol="false" tIns="0" lIns="0" bIns="0" rIns="0">
              <a:spAutoFit/>
            </a:bodyPr>
            <a:lstStyle/>
            <a:p>
              <a:pPr algn="ctr">
                <a:lnSpc>
                  <a:spcPts val="3486"/>
                </a:lnSpc>
              </a:pPr>
              <a:r>
                <a:rPr lang="en-US" sz="2490">
                  <a:solidFill>
                    <a:srgbClr val="000000"/>
                  </a:solidFill>
                  <a:latin typeface="Lato Bold Bold"/>
                </a:rPr>
                <a:t>Conjunto de entrenamiento</a:t>
              </a:r>
            </a:p>
          </p:txBody>
        </p:sp>
      </p:grpSp>
      <p:grpSp>
        <p:nvGrpSpPr>
          <p:cNvPr name="Group 85" id="85"/>
          <p:cNvGrpSpPr/>
          <p:nvPr/>
        </p:nvGrpSpPr>
        <p:grpSpPr>
          <a:xfrm rot="0">
            <a:off x="11844160" y="6226891"/>
            <a:ext cx="5157400" cy="2946781"/>
            <a:chOff x="0" y="0"/>
            <a:chExt cx="6876533" cy="3929042"/>
          </a:xfrm>
        </p:grpSpPr>
        <p:sp>
          <p:nvSpPr>
            <p:cNvPr name="Freeform 86" id="86"/>
            <p:cNvSpPr/>
            <p:nvPr/>
          </p:nvSpPr>
          <p:spPr>
            <a:xfrm flipH="false" flipV="false" rot="0">
              <a:off x="0" y="0"/>
              <a:ext cx="6871492" cy="3401878"/>
            </a:xfrm>
            <a:custGeom>
              <a:avLst/>
              <a:gdLst/>
              <a:ahLst/>
              <a:cxnLst/>
              <a:rect r="r" b="b" t="t" l="l"/>
              <a:pathLst>
                <a:path h="3401878" w="6871492">
                  <a:moveTo>
                    <a:pt x="0" y="0"/>
                  </a:moveTo>
                  <a:lnTo>
                    <a:pt x="6871492" y="0"/>
                  </a:lnTo>
                  <a:lnTo>
                    <a:pt x="6871492" y="3401878"/>
                  </a:lnTo>
                  <a:lnTo>
                    <a:pt x="0" y="3401878"/>
                  </a:lnTo>
                  <a:lnTo>
                    <a:pt x="0" y="0"/>
                  </a:lnTo>
                  <a:close/>
                </a:path>
              </a:pathLst>
            </a:custGeom>
            <a:blipFill>
              <a:blip r:embed="rId5"/>
              <a:stretch>
                <a:fillRect l="0" t="0" r="0" b="0"/>
              </a:stretch>
            </a:blipFill>
          </p:spPr>
        </p:sp>
        <p:sp>
          <p:nvSpPr>
            <p:cNvPr name="TextBox 87" id="87"/>
            <p:cNvSpPr txBox="true"/>
            <p:nvPr/>
          </p:nvSpPr>
          <p:spPr>
            <a:xfrm rot="0">
              <a:off x="0" y="3375339"/>
              <a:ext cx="6876533" cy="553702"/>
            </a:xfrm>
            <a:prstGeom prst="rect">
              <a:avLst/>
            </a:prstGeom>
          </p:spPr>
          <p:txBody>
            <a:bodyPr anchor="t" rtlCol="false" tIns="0" lIns="0" bIns="0" rIns="0">
              <a:spAutoFit/>
            </a:bodyPr>
            <a:lstStyle/>
            <a:p>
              <a:pPr algn="ctr">
                <a:lnSpc>
                  <a:spcPts val="3486"/>
                </a:lnSpc>
              </a:pPr>
              <a:r>
                <a:rPr lang="en-US" sz="2490">
                  <a:solidFill>
                    <a:srgbClr val="000000"/>
                  </a:solidFill>
                  <a:latin typeface="Lato Bold Bold"/>
                </a:rPr>
                <a:t>Conjunto de validación</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rot="0">
            <a:off x="-170510" y="1019175"/>
            <a:ext cx="18458510" cy="0"/>
          </a:xfrm>
          <a:prstGeom prst="line">
            <a:avLst/>
          </a:prstGeom>
          <a:ln cap="flat" w="9525">
            <a:solidFill>
              <a:srgbClr val="292727"/>
            </a:solidFill>
            <a:prstDash val="solid"/>
            <a:headEnd type="none" len="sm" w="sm"/>
            <a:tailEnd type="none" len="sm" w="sm"/>
          </a:ln>
        </p:spPr>
      </p:sp>
      <p:sp>
        <p:nvSpPr>
          <p:cNvPr name="AutoShape 3" id="3"/>
          <p:cNvSpPr/>
          <p:nvPr/>
        </p:nvSpPr>
        <p:spPr>
          <a:xfrm rot="0">
            <a:off x="0" y="9258300"/>
            <a:ext cx="18288000" cy="0"/>
          </a:xfrm>
          <a:prstGeom prst="line">
            <a:avLst/>
          </a:prstGeom>
          <a:ln cap="flat" w="9525">
            <a:solidFill>
              <a:srgbClr val="292727"/>
            </a:solidFill>
            <a:prstDash val="solid"/>
            <a:headEnd type="none" len="sm" w="sm"/>
            <a:tailEnd type="none" len="sm" w="sm"/>
          </a:ln>
        </p:spPr>
      </p:sp>
      <p:sp>
        <p:nvSpPr>
          <p:cNvPr name="AutoShape 4" id="4"/>
          <p:cNvSpPr/>
          <p:nvPr/>
        </p:nvSpPr>
        <p:spPr>
          <a:xfrm rot="-5400000">
            <a:off x="-4110037" y="5138738"/>
            <a:ext cx="10287000" cy="0"/>
          </a:xfrm>
          <a:prstGeom prst="line">
            <a:avLst/>
          </a:prstGeom>
          <a:ln cap="flat" w="9525">
            <a:solidFill>
              <a:srgbClr val="292727"/>
            </a:solidFill>
            <a:prstDash val="solid"/>
            <a:headEnd type="none" len="sm" w="sm"/>
            <a:tailEnd type="none" len="sm" w="sm"/>
          </a:ln>
        </p:spPr>
      </p:sp>
      <p:sp>
        <p:nvSpPr>
          <p:cNvPr name="AutoShape 5" id="5"/>
          <p:cNvSpPr/>
          <p:nvPr/>
        </p:nvSpPr>
        <p:spPr>
          <a:xfrm rot="-5400000">
            <a:off x="11947682" y="5138738"/>
            <a:ext cx="10287000" cy="0"/>
          </a:xfrm>
          <a:prstGeom prst="line">
            <a:avLst/>
          </a:prstGeom>
          <a:ln cap="flat" w="9525">
            <a:solidFill>
              <a:srgbClr val="292727"/>
            </a:solidFill>
            <a:prstDash val="solid"/>
            <a:headEnd type="none" len="sm" w="sm"/>
            <a:tailEnd type="none" len="sm" w="sm"/>
          </a:ln>
        </p:spPr>
      </p:sp>
      <p:sp>
        <p:nvSpPr>
          <p:cNvPr name="TextBox 6" id="6"/>
          <p:cNvSpPr txBox="true"/>
          <p:nvPr/>
        </p:nvSpPr>
        <p:spPr>
          <a:xfrm rot="0">
            <a:off x="1432492" y="1573512"/>
            <a:ext cx="6045257" cy="1369314"/>
          </a:xfrm>
          <a:prstGeom prst="rect">
            <a:avLst/>
          </a:prstGeom>
        </p:spPr>
        <p:txBody>
          <a:bodyPr anchor="t" rtlCol="false" tIns="0" lIns="0" bIns="0" rIns="0">
            <a:spAutoFit/>
          </a:bodyPr>
          <a:lstStyle/>
          <a:p>
            <a:pPr>
              <a:lnSpc>
                <a:spcPts val="5328"/>
              </a:lnSpc>
            </a:pPr>
            <a:r>
              <a:rPr lang="en-US" sz="4800" spc="-124">
                <a:solidFill>
                  <a:srgbClr val="000000"/>
                </a:solidFill>
                <a:latin typeface="Cy Grotesk Grand Demi"/>
              </a:rPr>
              <a:t>Redes</a:t>
            </a:r>
          </a:p>
          <a:p>
            <a:pPr>
              <a:lnSpc>
                <a:spcPts val="5328"/>
              </a:lnSpc>
            </a:pPr>
            <a:r>
              <a:rPr lang="en-US" sz="4800" spc="-124">
                <a:solidFill>
                  <a:srgbClr val="000000"/>
                </a:solidFill>
                <a:latin typeface="Cy Grotesk Grand Demi"/>
              </a:rPr>
              <a:t>Neuronales</a:t>
            </a:r>
          </a:p>
        </p:txBody>
      </p:sp>
      <p:grpSp>
        <p:nvGrpSpPr>
          <p:cNvPr name="Group 7" id="7"/>
          <p:cNvGrpSpPr/>
          <p:nvPr/>
        </p:nvGrpSpPr>
        <p:grpSpPr>
          <a:xfrm rot="0">
            <a:off x="9663768" y="2274793"/>
            <a:ext cx="4023744" cy="6204502"/>
            <a:chOff x="0" y="0"/>
            <a:chExt cx="1490275" cy="2297964"/>
          </a:xfrm>
        </p:grpSpPr>
        <p:sp>
          <p:nvSpPr>
            <p:cNvPr name="Freeform 8" id="8"/>
            <p:cNvSpPr/>
            <p:nvPr/>
          </p:nvSpPr>
          <p:spPr>
            <a:xfrm flipH="false" flipV="false" rot="0">
              <a:off x="0" y="0"/>
              <a:ext cx="1490276" cy="2297964"/>
            </a:xfrm>
            <a:custGeom>
              <a:avLst/>
              <a:gdLst/>
              <a:ahLst/>
              <a:cxnLst/>
              <a:rect r="r" b="b" t="t" l="l"/>
              <a:pathLst>
                <a:path h="2297964" w="1490276">
                  <a:moveTo>
                    <a:pt x="0" y="0"/>
                  </a:moveTo>
                  <a:lnTo>
                    <a:pt x="1490276" y="0"/>
                  </a:lnTo>
                  <a:lnTo>
                    <a:pt x="1490276" y="2297964"/>
                  </a:lnTo>
                  <a:lnTo>
                    <a:pt x="0" y="2297964"/>
                  </a:lnTo>
                  <a:close/>
                </a:path>
              </a:pathLst>
            </a:custGeom>
            <a:solidFill>
              <a:srgbClr val="FCC5D7"/>
            </a:solidFill>
          </p:spPr>
        </p:sp>
        <p:sp>
          <p:nvSpPr>
            <p:cNvPr name="TextBox 9" id="9"/>
            <p:cNvSpPr txBox="true"/>
            <p:nvPr/>
          </p:nvSpPr>
          <p:spPr>
            <a:xfrm>
              <a:off x="0" y="-28575"/>
              <a:ext cx="812800" cy="841375"/>
            </a:xfrm>
            <a:prstGeom prst="rect">
              <a:avLst/>
            </a:prstGeom>
          </p:spPr>
          <p:txBody>
            <a:bodyPr anchor="ctr" rtlCol="false" tIns="50800" lIns="50800" bIns="50800" rIns="50800"/>
            <a:lstStyle/>
            <a:p>
              <a:pPr algn="ctr">
                <a:lnSpc>
                  <a:spcPts val="1960"/>
                </a:lnSpc>
                <a:spcBef>
                  <a:spcPct val="0"/>
                </a:spcBef>
              </a:pPr>
            </a:p>
          </p:txBody>
        </p:sp>
      </p:grpSp>
      <p:sp>
        <p:nvSpPr>
          <p:cNvPr name="AutoShape 10" id="10"/>
          <p:cNvSpPr/>
          <p:nvPr/>
        </p:nvSpPr>
        <p:spPr>
          <a:xfrm>
            <a:off x="9214020" y="3691118"/>
            <a:ext cx="917794" cy="968776"/>
          </a:xfrm>
          <a:prstGeom prst="line">
            <a:avLst/>
          </a:prstGeom>
          <a:ln cap="flat" w="38100">
            <a:solidFill>
              <a:srgbClr val="000000"/>
            </a:solidFill>
            <a:prstDash val="solid"/>
            <a:headEnd type="none" len="sm" w="sm"/>
            <a:tailEnd type="none" len="sm" w="sm"/>
          </a:ln>
        </p:spPr>
      </p:sp>
      <p:grpSp>
        <p:nvGrpSpPr>
          <p:cNvPr name="Group 11" id="11"/>
          <p:cNvGrpSpPr/>
          <p:nvPr/>
        </p:nvGrpSpPr>
        <p:grpSpPr>
          <a:xfrm rot="0">
            <a:off x="12064960" y="3399264"/>
            <a:ext cx="1018746" cy="1018746"/>
            <a:chOff x="0" y="0"/>
            <a:chExt cx="1358328" cy="1358328"/>
          </a:xfrm>
        </p:grpSpPr>
        <p:sp>
          <p:nvSpPr>
            <p:cNvPr name="Freeform 12" id="12"/>
            <p:cNvSpPr/>
            <p:nvPr/>
          </p:nvSpPr>
          <p:spPr>
            <a:xfrm flipH="false" flipV="false" rot="0">
              <a:off x="0" y="0"/>
              <a:ext cx="1358328" cy="1358328"/>
            </a:xfrm>
            <a:custGeom>
              <a:avLst/>
              <a:gdLst/>
              <a:ahLst/>
              <a:cxnLst/>
              <a:rect r="r" b="b" t="t" l="l"/>
              <a:pathLst>
                <a:path h="1358328" w="1358328">
                  <a:moveTo>
                    <a:pt x="0" y="0"/>
                  </a:moveTo>
                  <a:lnTo>
                    <a:pt x="1358328" y="0"/>
                  </a:lnTo>
                  <a:lnTo>
                    <a:pt x="1358328" y="1358328"/>
                  </a:lnTo>
                  <a:lnTo>
                    <a:pt x="0" y="13583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213973" y="440744"/>
              <a:ext cx="465191" cy="471188"/>
            </a:xfrm>
            <a:custGeom>
              <a:avLst/>
              <a:gdLst/>
              <a:ahLst/>
              <a:cxnLst/>
              <a:rect r="r" b="b" t="t" l="l"/>
              <a:pathLst>
                <a:path h="471188" w="465191">
                  <a:moveTo>
                    <a:pt x="0" y="0"/>
                  </a:moveTo>
                  <a:lnTo>
                    <a:pt x="465191" y="0"/>
                  </a:lnTo>
                  <a:lnTo>
                    <a:pt x="465191" y="471189"/>
                  </a:lnTo>
                  <a:lnTo>
                    <a:pt x="0" y="4711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679164" y="468253"/>
              <a:ext cx="625393" cy="416171"/>
            </a:xfrm>
            <a:custGeom>
              <a:avLst/>
              <a:gdLst/>
              <a:ahLst/>
              <a:cxnLst/>
              <a:rect r="r" b="b" t="t" l="l"/>
              <a:pathLst>
                <a:path h="416171" w="625393">
                  <a:moveTo>
                    <a:pt x="0" y="0"/>
                  </a:moveTo>
                  <a:lnTo>
                    <a:pt x="625394" y="0"/>
                  </a:lnTo>
                  <a:lnTo>
                    <a:pt x="625394" y="416171"/>
                  </a:lnTo>
                  <a:lnTo>
                    <a:pt x="0" y="4161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15" id="15"/>
          <p:cNvGrpSpPr/>
          <p:nvPr/>
        </p:nvGrpSpPr>
        <p:grpSpPr>
          <a:xfrm rot="0">
            <a:off x="12064960" y="4660223"/>
            <a:ext cx="1018746" cy="1018746"/>
            <a:chOff x="0" y="0"/>
            <a:chExt cx="1358328" cy="1358328"/>
          </a:xfrm>
        </p:grpSpPr>
        <p:sp>
          <p:nvSpPr>
            <p:cNvPr name="Freeform 16" id="16"/>
            <p:cNvSpPr/>
            <p:nvPr/>
          </p:nvSpPr>
          <p:spPr>
            <a:xfrm flipH="false" flipV="false" rot="0">
              <a:off x="0" y="0"/>
              <a:ext cx="1358328" cy="1358328"/>
            </a:xfrm>
            <a:custGeom>
              <a:avLst/>
              <a:gdLst/>
              <a:ahLst/>
              <a:cxnLst/>
              <a:rect r="r" b="b" t="t" l="l"/>
              <a:pathLst>
                <a:path h="1358328" w="1358328">
                  <a:moveTo>
                    <a:pt x="0" y="0"/>
                  </a:moveTo>
                  <a:lnTo>
                    <a:pt x="1358328" y="0"/>
                  </a:lnTo>
                  <a:lnTo>
                    <a:pt x="1358328" y="1358328"/>
                  </a:lnTo>
                  <a:lnTo>
                    <a:pt x="0" y="13583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213973" y="440744"/>
              <a:ext cx="465191" cy="471188"/>
            </a:xfrm>
            <a:custGeom>
              <a:avLst/>
              <a:gdLst/>
              <a:ahLst/>
              <a:cxnLst/>
              <a:rect r="r" b="b" t="t" l="l"/>
              <a:pathLst>
                <a:path h="471188" w="465191">
                  <a:moveTo>
                    <a:pt x="0" y="0"/>
                  </a:moveTo>
                  <a:lnTo>
                    <a:pt x="465191" y="0"/>
                  </a:lnTo>
                  <a:lnTo>
                    <a:pt x="465191" y="471189"/>
                  </a:lnTo>
                  <a:lnTo>
                    <a:pt x="0" y="4711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679164" y="468253"/>
              <a:ext cx="625393" cy="416171"/>
            </a:xfrm>
            <a:custGeom>
              <a:avLst/>
              <a:gdLst/>
              <a:ahLst/>
              <a:cxnLst/>
              <a:rect r="r" b="b" t="t" l="l"/>
              <a:pathLst>
                <a:path h="416171" w="625393">
                  <a:moveTo>
                    <a:pt x="0" y="0"/>
                  </a:moveTo>
                  <a:lnTo>
                    <a:pt x="625394" y="0"/>
                  </a:lnTo>
                  <a:lnTo>
                    <a:pt x="625394" y="416171"/>
                  </a:lnTo>
                  <a:lnTo>
                    <a:pt x="0" y="4161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19" id="19"/>
          <p:cNvGrpSpPr/>
          <p:nvPr/>
        </p:nvGrpSpPr>
        <p:grpSpPr>
          <a:xfrm rot="0">
            <a:off x="12064960" y="5917094"/>
            <a:ext cx="1018746" cy="1018746"/>
            <a:chOff x="0" y="0"/>
            <a:chExt cx="1358328" cy="1358328"/>
          </a:xfrm>
        </p:grpSpPr>
        <p:sp>
          <p:nvSpPr>
            <p:cNvPr name="Freeform 20" id="20"/>
            <p:cNvSpPr/>
            <p:nvPr/>
          </p:nvSpPr>
          <p:spPr>
            <a:xfrm flipH="false" flipV="false" rot="0">
              <a:off x="0" y="0"/>
              <a:ext cx="1358328" cy="1358328"/>
            </a:xfrm>
            <a:custGeom>
              <a:avLst/>
              <a:gdLst/>
              <a:ahLst/>
              <a:cxnLst/>
              <a:rect r="r" b="b" t="t" l="l"/>
              <a:pathLst>
                <a:path h="1358328" w="1358328">
                  <a:moveTo>
                    <a:pt x="0" y="0"/>
                  </a:moveTo>
                  <a:lnTo>
                    <a:pt x="1358328" y="0"/>
                  </a:lnTo>
                  <a:lnTo>
                    <a:pt x="1358328" y="1358328"/>
                  </a:lnTo>
                  <a:lnTo>
                    <a:pt x="0" y="13583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213973" y="440744"/>
              <a:ext cx="465191" cy="471188"/>
            </a:xfrm>
            <a:custGeom>
              <a:avLst/>
              <a:gdLst/>
              <a:ahLst/>
              <a:cxnLst/>
              <a:rect r="r" b="b" t="t" l="l"/>
              <a:pathLst>
                <a:path h="471188" w="465191">
                  <a:moveTo>
                    <a:pt x="0" y="0"/>
                  </a:moveTo>
                  <a:lnTo>
                    <a:pt x="465191" y="0"/>
                  </a:lnTo>
                  <a:lnTo>
                    <a:pt x="465191" y="471189"/>
                  </a:lnTo>
                  <a:lnTo>
                    <a:pt x="0" y="4711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0">
              <a:off x="679164" y="468253"/>
              <a:ext cx="625393" cy="416171"/>
            </a:xfrm>
            <a:custGeom>
              <a:avLst/>
              <a:gdLst/>
              <a:ahLst/>
              <a:cxnLst/>
              <a:rect r="r" b="b" t="t" l="l"/>
              <a:pathLst>
                <a:path h="416171" w="625393">
                  <a:moveTo>
                    <a:pt x="0" y="0"/>
                  </a:moveTo>
                  <a:lnTo>
                    <a:pt x="625394" y="0"/>
                  </a:lnTo>
                  <a:lnTo>
                    <a:pt x="625394" y="416171"/>
                  </a:lnTo>
                  <a:lnTo>
                    <a:pt x="0" y="4161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23" id="23"/>
          <p:cNvGrpSpPr/>
          <p:nvPr/>
        </p:nvGrpSpPr>
        <p:grpSpPr>
          <a:xfrm rot="0">
            <a:off x="12064960" y="7173965"/>
            <a:ext cx="1018746" cy="1018746"/>
            <a:chOff x="0" y="0"/>
            <a:chExt cx="1358328" cy="1358328"/>
          </a:xfrm>
        </p:grpSpPr>
        <p:sp>
          <p:nvSpPr>
            <p:cNvPr name="Freeform 24" id="24"/>
            <p:cNvSpPr/>
            <p:nvPr/>
          </p:nvSpPr>
          <p:spPr>
            <a:xfrm flipH="false" flipV="false" rot="0">
              <a:off x="0" y="0"/>
              <a:ext cx="1358328" cy="1358328"/>
            </a:xfrm>
            <a:custGeom>
              <a:avLst/>
              <a:gdLst/>
              <a:ahLst/>
              <a:cxnLst/>
              <a:rect r="r" b="b" t="t" l="l"/>
              <a:pathLst>
                <a:path h="1358328" w="1358328">
                  <a:moveTo>
                    <a:pt x="0" y="0"/>
                  </a:moveTo>
                  <a:lnTo>
                    <a:pt x="1358328" y="0"/>
                  </a:lnTo>
                  <a:lnTo>
                    <a:pt x="1358328" y="1358328"/>
                  </a:lnTo>
                  <a:lnTo>
                    <a:pt x="0" y="13583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5" id="25"/>
            <p:cNvSpPr/>
            <p:nvPr/>
          </p:nvSpPr>
          <p:spPr>
            <a:xfrm flipH="false" flipV="false" rot="0">
              <a:off x="213973" y="440744"/>
              <a:ext cx="465191" cy="471188"/>
            </a:xfrm>
            <a:custGeom>
              <a:avLst/>
              <a:gdLst/>
              <a:ahLst/>
              <a:cxnLst/>
              <a:rect r="r" b="b" t="t" l="l"/>
              <a:pathLst>
                <a:path h="471188" w="465191">
                  <a:moveTo>
                    <a:pt x="0" y="0"/>
                  </a:moveTo>
                  <a:lnTo>
                    <a:pt x="465191" y="0"/>
                  </a:lnTo>
                  <a:lnTo>
                    <a:pt x="465191" y="471189"/>
                  </a:lnTo>
                  <a:lnTo>
                    <a:pt x="0" y="4711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6" id="26"/>
            <p:cNvSpPr/>
            <p:nvPr/>
          </p:nvSpPr>
          <p:spPr>
            <a:xfrm flipH="false" flipV="false" rot="0">
              <a:off x="679164" y="468253"/>
              <a:ext cx="625393" cy="416171"/>
            </a:xfrm>
            <a:custGeom>
              <a:avLst/>
              <a:gdLst/>
              <a:ahLst/>
              <a:cxnLst/>
              <a:rect r="r" b="b" t="t" l="l"/>
              <a:pathLst>
                <a:path h="416171" w="625393">
                  <a:moveTo>
                    <a:pt x="0" y="0"/>
                  </a:moveTo>
                  <a:lnTo>
                    <a:pt x="625394" y="0"/>
                  </a:lnTo>
                  <a:lnTo>
                    <a:pt x="625394" y="416171"/>
                  </a:lnTo>
                  <a:lnTo>
                    <a:pt x="0" y="4161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27" id="27"/>
          <p:cNvGrpSpPr/>
          <p:nvPr/>
        </p:nvGrpSpPr>
        <p:grpSpPr>
          <a:xfrm rot="0">
            <a:off x="8195273" y="3181745"/>
            <a:ext cx="1018746" cy="1018746"/>
            <a:chOff x="0" y="0"/>
            <a:chExt cx="1358328" cy="1358328"/>
          </a:xfrm>
        </p:grpSpPr>
        <p:sp>
          <p:nvSpPr>
            <p:cNvPr name="Freeform 28" id="28"/>
            <p:cNvSpPr/>
            <p:nvPr/>
          </p:nvSpPr>
          <p:spPr>
            <a:xfrm flipH="false" flipV="false" rot="0">
              <a:off x="0" y="0"/>
              <a:ext cx="1358328" cy="1358328"/>
            </a:xfrm>
            <a:custGeom>
              <a:avLst/>
              <a:gdLst/>
              <a:ahLst/>
              <a:cxnLst/>
              <a:rect r="r" b="b" t="t" l="l"/>
              <a:pathLst>
                <a:path h="1358328" w="1358328">
                  <a:moveTo>
                    <a:pt x="0" y="0"/>
                  </a:moveTo>
                  <a:lnTo>
                    <a:pt x="1358328" y="0"/>
                  </a:lnTo>
                  <a:lnTo>
                    <a:pt x="1358328" y="1358328"/>
                  </a:lnTo>
                  <a:lnTo>
                    <a:pt x="0" y="13583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9" id="29"/>
            <p:cNvSpPr txBox="true"/>
            <p:nvPr/>
          </p:nvSpPr>
          <p:spPr>
            <a:xfrm rot="0">
              <a:off x="324457" y="301550"/>
              <a:ext cx="709414" cy="698078"/>
            </a:xfrm>
            <a:prstGeom prst="rect">
              <a:avLst/>
            </a:prstGeom>
          </p:spPr>
          <p:txBody>
            <a:bodyPr anchor="t" rtlCol="false" tIns="0" lIns="0" bIns="0" rIns="0">
              <a:spAutoFit/>
            </a:bodyPr>
            <a:lstStyle/>
            <a:p>
              <a:pPr algn="ctr">
                <a:lnSpc>
                  <a:spcPts val="4479"/>
                </a:lnSpc>
              </a:pPr>
              <a:r>
                <a:rPr lang="en-US" sz="3199">
                  <a:solidFill>
                    <a:srgbClr val="000000"/>
                  </a:solidFill>
                  <a:latin typeface="Open Sans Extra Bold"/>
                </a:rPr>
                <a:t>X1</a:t>
              </a:r>
            </a:p>
          </p:txBody>
        </p:sp>
      </p:grpSp>
      <p:grpSp>
        <p:nvGrpSpPr>
          <p:cNvPr name="Group 30" id="30"/>
          <p:cNvGrpSpPr/>
          <p:nvPr/>
        </p:nvGrpSpPr>
        <p:grpSpPr>
          <a:xfrm rot="0">
            <a:off x="8195273" y="4562441"/>
            <a:ext cx="1018746" cy="1018746"/>
            <a:chOff x="0" y="0"/>
            <a:chExt cx="1358328" cy="1358328"/>
          </a:xfrm>
        </p:grpSpPr>
        <p:sp>
          <p:nvSpPr>
            <p:cNvPr name="Freeform 31" id="31"/>
            <p:cNvSpPr/>
            <p:nvPr/>
          </p:nvSpPr>
          <p:spPr>
            <a:xfrm flipH="false" flipV="false" rot="0">
              <a:off x="0" y="0"/>
              <a:ext cx="1358328" cy="1358328"/>
            </a:xfrm>
            <a:custGeom>
              <a:avLst/>
              <a:gdLst/>
              <a:ahLst/>
              <a:cxnLst/>
              <a:rect r="r" b="b" t="t" l="l"/>
              <a:pathLst>
                <a:path h="1358328" w="1358328">
                  <a:moveTo>
                    <a:pt x="0" y="0"/>
                  </a:moveTo>
                  <a:lnTo>
                    <a:pt x="1358328" y="0"/>
                  </a:lnTo>
                  <a:lnTo>
                    <a:pt x="1358328" y="1358328"/>
                  </a:lnTo>
                  <a:lnTo>
                    <a:pt x="0" y="13583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2" id="32"/>
            <p:cNvSpPr txBox="true"/>
            <p:nvPr/>
          </p:nvSpPr>
          <p:spPr>
            <a:xfrm rot="0">
              <a:off x="324457" y="301550"/>
              <a:ext cx="709414" cy="698078"/>
            </a:xfrm>
            <a:prstGeom prst="rect">
              <a:avLst/>
            </a:prstGeom>
          </p:spPr>
          <p:txBody>
            <a:bodyPr anchor="t" rtlCol="false" tIns="0" lIns="0" bIns="0" rIns="0">
              <a:spAutoFit/>
            </a:bodyPr>
            <a:lstStyle/>
            <a:p>
              <a:pPr algn="ctr">
                <a:lnSpc>
                  <a:spcPts val="4479"/>
                </a:lnSpc>
              </a:pPr>
              <a:r>
                <a:rPr lang="en-US" sz="3199">
                  <a:solidFill>
                    <a:srgbClr val="000000"/>
                  </a:solidFill>
                  <a:latin typeface="Open Sans Extra Bold"/>
                </a:rPr>
                <a:t>X2</a:t>
              </a:r>
            </a:p>
          </p:txBody>
        </p:sp>
      </p:grpSp>
      <p:grpSp>
        <p:nvGrpSpPr>
          <p:cNvPr name="Group 33" id="33"/>
          <p:cNvGrpSpPr/>
          <p:nvPr/>
        </p:nvGrpSpPr>
        <p:grpSpPr>
          <a:xfrm rot="0">
            <a:off x="8195273" y="5939931"/>
            <a:ext cx="1018746" cy="1018746"/>
            <a:chOff x="0" y="0"/>
            <a:chExt cx="1358328" cy="1358328"/>
          </a:xfrm>
        </p:grpSpPr>
        <p:sp>
          <p:nvSpPr>
            <p:cNvPr name="Freeform 34" id="34"/>
            <p:cNvSpPr/>
            <p:nvPr/>
          </p:nvSpPr>
          <p:spPr>
            <a:xfrm flipH="false" flipV="false" rot="0">
              <a:off x="0" y="0"/>
              <a:ext cx="1358328" cy="1358328"/>
            </a:xfrm>
            <a:custGeom>
              <a:avLst/>
              <a:gdLst/>
              <a:ahLst/>
              <a:cxnLst/>
              <a:rect r="r" b="b" t="t" l="l"/>
              <a:pathLst>
                <a:path h="1358328" w="1358328">
                  <a:moveTo>
                    <a:pt x="0" y="0"/>
                  </a:moveTo>
                  <a:lnTo>
                    <a:pt x="1358328" y="0"/>
                  </a:lnTo>
                  <a:lnTo>
                    <a:pt x="1358328" y="1358328"/>
                  </a:lnTo>
                  <a:lnTo>
                    <a:pt x="0" y="13583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5" id="35"/>
            <p:cNvSpPr txBox="true"/>
            <p:nvPr/>
          </p:nvSpPr>
          <p:spPr>
            <a:xfrm rot="0">
              <a:off x="324457" y="301550"/>
              <a:ext cx="709414" cy="698078"/>
            </a:xfrm>
            <a:prstGeom prst="rect">
              <a:avLst/>
            </a:prstGeom>
          </p:spPr>
          <p:txBody>
            <a:bodyPr anchor="t" rtlCol="false" tIns="0" lIns="0" bIns="0" rIns="0">
              <a:spAutoFit/>
            </a:bodyPr>
            <a:lstStyle/>
            <a:p>
              <a:pPr algn="ctr">
                <a:lnSpc>
                  <a:spcPts val="4479"/>
                </a:lnSpc>
              </a:pPr>
              <a:r>
                <a:rPr lang="en-US" sz="3199">
                  <a:solidFill>
                    <a:srgbClr val="000000"/>
                  </a:solidFill>
                  <a:latin typeface="Open Sans Extra Bold"/>
                </a:rPr>
                <a:t>X3</a:t>
              </a:r>
            </a:p>
          </p:txBody>
        </p:sp>
      </p:grpSp>
      <p:grpSp>
        <p:nvGrpSpPr>
          <p:cNvPr name="Group 36" id="36"/>
          <p:cNvGrpSpPr/>
          <p:nvPr/>
        </p:nvGrpSpPr>
        <p:grpSpPr>
          <a:xfrm rot="0">
            <a:off x="8195273" y="7317421"/>
            <a:ext cx="1018746" cy="1018746"/>
            <a:chOff x="0" y="0"/>
            <a:chExt cx="1358328" cy="1358328"/>
          </a:xfrm>
        </p:grpSpPr>
        <p:sp>
          <p:nvSpPr>
            <p:cNvPr name="Freeform 37" id="37"/>
            <p:cNvSpPr/>
            <p:nvPr/>
          </p:nvSpPr>
          <p:spPr>
            <a:xfrm flipH="false" flipV="false" rot="0">
              <a:off x="0" y="0"/>
              <a:ext cx="1358328" cy="1358328"/>
            </a:xfrm>
            <a:custGeom>
              <a:avLst/>
              <a:gdLst/>
              <a:ahLst/>
              <a:cxnLst/>
              <a:rect r="r" b="b" t="t" l="l"/>
              <a:pathLst>
                <a:path h="1358328" w="1358328">
                  <a:moveTo>
                    <a:pt x="0" y="0"/>
                  </a:moveTo>
                  <a:lnTo>
                    <a:pt x="1358328" y="0"/>
                  </a:lnTo>
                  <a:lnTo>
                    <a:pt x="1358328" y="1358328"/>
                  </a:lnTo>
                  <a:lnTo>
                    <a:pt x="0" y="13583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8" id="38"/>
            <p:cNvSpPr txBox="true"/>
            <p:nvPr/>
          </p:nvSpPr>
          <p:spPr>
            <a:xfrm rot="0">
              <a:off x="324457" y="301550"/>
              <a:ext cx="709414" cy="698078"/>
            </a:xfrm>
            <a:prstGeom prst="rect">
              <a:avLst/>
            </a:prstGeom>
          </p:spPr>
          <p:txBody>
            <a:bodyPr anchor="t" rtlCol="false" tIns="0" lIns="0" bIns="0" rIns="0">
              <a:spAutoFit/>
            </a:bodyPr>
            <a:lstStyle/>
            <a:p>
              <a:pPr algn="ctr">
                <a:lnSpc>
                  <a:spcPts val="4479"/>
                </a:lnSpc>
              </a:pPr>
              <a:r>
                <a:rPr lang="en-US" sz="3199">
                  <a:solidFill>
                    <a:srgbClr val="000000"/>
                  </a:solidFill>
                  <a:latin typeface="Open Sans Extra Bold"/>
                </a:rPr>
                <a:t>X4</a:t>
              </a:r>
            </a:p>
          </p:txBody>
        </p:sp>
      </p:grpSp>
      <p:grpSp>
        <p:nvGrpSpPr>
          <p:cNvPr name="Group 39" id="39"/>
          <p:cNvGrpSpPr/>
          <p:nvPr/>
        </p:nvGrpSpPr>
        <p:grpSpPr>
          <a:xfrm rot="0">
            <a:off x="10131813" y="5411480"/>
            <a:ext cx="1018746" cy="1018746"/>
            <a:chOff x="0" y="0"/>
            <a:chExt cx="1358328" cy="1358328"/>
          </a:xfrm>
        </p:grpSpPr>
        <p:sp>
          <p:nvSpPr>
            <p:cNvPr name="Freeform 40" id="40"/>
            <p:cNvSpPr/>
            <p:nvPr/>
          </p:nvSpPr>
          <p:spPr>
            <a:xfrm flipH="false" flipV="false" rot="0">
              <a:off x="0" y="0"/>
              <a:ext cx="1358328" cy="1358328"/>
            </a:xfrm>
            <a:custGeom>
              <a:avLst/>
              <a:gdLst/>
              <a:ahLst/>
              <a:cxnLst/>
              <a:rect r="r" b="b" t="t" l="l"/>
              <a:pathLst>
                <a:path h="1358328" w="1358328">
                  <a:moveTo>
                    <a:pt x="0" y="0"/>
                  </a:moveTo>
                  <a:lnTo>
                    <a:pt x="1358328" y="0"/>
                  </a:lnTo>
                  <a:lnTo>
                    <a:pt x="1358328" y="1358328"/>
                  </a:lnTo>
                  <a:lnTo>
                    <a:pt x="0" y="135832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1" id="41"/>
            <p:cNvSpPr/>
            <p:nvPr/>
          </p:nvSpPr>
          <p:spPr>
            <a:xfrm flipH="false" flipV="false" rot="0">
              <a:off x="213973" y="440744"/>
              <a:ext cx="465191" cy="471188"/>
            </a:xfrm>
            <a:custGeom>
              <a:avLst/>
              <a:gdLst/>
              <a:ahLst/>
              <a:cxnLst/>
              <a:rect r="r" b="b" t="t" l="l"/>
              <a:pathLst>
                <a:path h="471188" w="465191">
                  <a:moveTo>
                    <a:pt x="0" y="0"/>
                  </a:moveTo>
                  <a:lnTo>
                    <a:pt x="465191" y="0"/>
                  </a:lnTo>
                  <a:lnTo>
                    <a:pt x="465191" y="471189"/>
                  </a:lnTo>
                  <a:lnTo>
                    <a:pt x="0" y="4711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2" id="42"/>
            <p:cNvSpPr/>
            <p:nvPr/>
          </p:nvSpPr>
          <p:spPr>
            <a:xfrm flipH="false" flipV="false" rot="0">
              <a:off x="679164" y="468253"/>
              <a:ext cx="625393" cy="416171"/>
            </a:xfrm>
            <a:custGeom>
              <a:avLst/>
              <a:gdLst/>
              <a:ahLst/>
              <a:cxnLst/>
              <a:rect r="r" b="b" t="t" l="l"/>
              <a:pathLst>
                <a:path h="416171" w="625393">
                  <a:moveTo>
                    <a:pt x="0" y="0"/>
                  </a:moveTo>
                  <a:lnTo>
                    <a:pt x="625394" y="0"/>
                  </a:lnTo>
                  <a:lnTo>
                    <a:pt x="625394" y="416171"/>
                  </a:lnTo>
                  <a:lnTo>
                    <a:pt x="0" y="4161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43" id="43"/>
          <p:cNvGrpSpPr/>
          <p:nvPr/>
        </p:nvGrpSpPr>
        <p:grpSpPr>
          <a:xfrm rot="0">
            <a:off x="10131813" y="6668352"/>
            <a:ext cx="1018746" cy="1018746"/>
            <a:chOff x="0" y="0"/>
            <a:chExt cx="1358328" cy="1358328"/>
          </a:xfrm>
        </p:grpSpPr>
        <p:sp>
          <p:nvSpPr>
            <p:cNvPr name="Freeform 44" id="44"/>
            <p:cNvSpPr/>
            <p:nvPr/>
          </p:nvSpPr>
          <p:spPr>
            <a:xfrm flipH="false" flipV="false" rot="0">
              <a:off x="0" y="0"/>
              <a:ext cx="1358328" cy="1358328"/>
            </a:xfrm>
            <a:custGeom>
              <a:avLst/>
              <a:gdLst/>
              <a:ahLst/>
              <a:cxnLst/>
              <a:rect r="r" b="b" t="t" l="l"/>
              <a:pathLst>
                <a:path h="1358328" w="1358328">
                  <a:moveTo>
                    <a:pt x="0" y="0"/>
                  </a:moveTo>
                  <a:lnTo>
                    <a:pt x="1358328" y="0"/>
                  </a:lnTo>
                  <a:lnTo>
                    <a:pt x="1358328" y="1358328"/>
                  </a:lnTo>
                  <a:lnTo>
                    <a:pt x="0" y="135832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5" id="45"/>
            <p:cNvSpPr/>
            <p:nvPr/>
          </p:nvSpPr>
          <p:spPr>
            <a:xfrm flipH="false" flipV="false" rot="0">
              <a:off x="213973" y="440744"/>
              <a:ext cx="465191" cy="471188"/>
            </a:xfrm>
            <a:custGeom>
              <a:avLst/>
              <a:gdLst/>
              <a:ahLst/>
              <a:cxnLst/>
              <a:rect r="r" b="b" t="t" l="l"/>
              <a:pathLst>
                <a:path h="471188" w="465191">
                  <a:moveTo>
                    <a:pt x="0" y="0"/>
                  </a:moveTo>
                  <a:lnTo>
                    <a:pt x="465191" y="0"/>
                  </a:lnTo>
                  <a:lnTo>
                    <a:pt x="465191" y="471189"/>
                  </a:lnTo>
                  <a:lnTo>
                    <a:pt x="0" y="4711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6" id="46"/>
            <p:cNvSpPr/>
            <p:nvPr/>
          </p:nvSpPr>
          <p:spPr>
            <a:xfrm flipH="false" flipV="false" rot="0">
              <a:off x="679164" y="468253"/>
              <a:ext cx="625393" cy="416171"/>
            </a:xfrm>
            <a:custGeom>
              <a:avLst/>
              <a:gdLst/>
              <a:ahLst/>
              <a:cxnLst/>
              <a:rect r="r" b="b" t="t" l="l"/>
              <a:pathLst>
                <a:path h="416171" w="625393">
                  <a:moveTo>
                    <a:pt x="0" y="0"/>
                  </a:moveTo>
                  <a:lnTo>
                    <a:pt x="625394" y="0"/>
                  </a:lnTo>
                  <a:lnTo>
                    <a:pt x="625394" y="416171"/>
                  </a:lnTo>
                  <a:lnTo>
                    <a:pt x="0" y="4161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AutoShape 47" id="47"/>
          <p:cNvSpPr/>
          <p:nvPr/>
        </p:nvSpPr>
        <p:spPr>
          <a:xfrm flipV="true">
            <a:off x="9214020" y="4659894"/>
            <a:ext cx="917794" cy="411920"/>
          </a:xfrm>
          <a:prstGeom prst="line">
            <a:avLst/>
          </a:prstGeom>
          <a:ln cap="flat" w="38100">
            <a:solidFill>
              <a:srgbClr val="000000"/>
            </a:solidFill>
            <a:prstDash val="solid"/>
            <a:headEnd type="none" len="sm" w="sm"/>
            <a:tailEnd type="none" len="sm" w="sm"/>
          </a:ln>
        </p:spPr>
      </p:sp>
      <p:sp>
        <p:nvSpPr>
          <p:cNvPr name="AutoShape 48" id="48"/>
          <p:cNvSpPr/>
          <p:nvPr/>
        </p:nvSpPr>
        <p:spPr>
          <a:xfrm flipV="true">
            <a:off x="9214020" y="4659894"/>
            <a:ext cx="917794" cy="1766573"/>
          </a:xfrm>
          <a:prstGeom prst="line">
            <a:avLst/>
          </a:prstGeom>
          <a:ln cap="flat" w="38100">
            <a:solidFill>
              <a:srgbClr val="000000"/>
            </a:solidFill>
            <a:prstDash val="solid"/>
            <a:headEnd type="none" len="sm" w="sm"/>
            <a:tailEnd type="none" len="sm" w="sm"/>
          </a:ln>
        </p:spPr>
      </p:sp>
      <p:sp>
        <p:nvSpPr>
          <p:cNvPr name="AutoShape 49" id="49"/>
          <p:cNvSpPr/>
          <p:nvPr/>
        </p:nvSpPr>
        <p:spPr>
          <a:xfrm flipV="true">
            <a:off x="9214020" y="4659894"/>
            <a:ext cx="917794" cy="3166900"/>
          </a:xfrm>
          <a:prstGeom prst="line">
            <a:avLst/>
          </a:prstGeom>
          <a:ln cap="flat" w="38100">
            <a:solidFill>
              <a:srgbClr val="000000"/>
            </a:solidFill>
            <a:prstDash val="solid"/>
            <a:headEnd type="none" len="sm" w="sm"/>
            <a:tailEnd type="none" len="sm" w="sm"/>
          </a:ln>
        </p:spPr>
      </p:sp>
      <p:sp>
        <p:nvSpPr>
          <p:cNvPr name="AutoShape 50" id="50"/>
          <p:cNvSpPr/>
          <p:nvPr/>
        </p:nvSpPr>
        <p:spPr>
          <a:xfrm flipH="true" flipV="true">
            <a:off x="9214020" y="5071814"/>
            <a:ext cx="917794" cy="849039"/>
          </a:xfrm>
          <a:prstGeom prst="line">
            <a:avLst/>
          </a:prstGeom>
          <a:ln cap="flat" w="38100">
            <a:solidFill>
              <a:srgbClr val="000000"/>
            </a:solidFill>
            <a:prstDash val="solid"/>
            <a:headEnd type="none" len="sm" w="sm"/>
            <a:tailEnd type="none" len="sm" w="sm"/>
          </a:ln>
        </p:spPr>
      </p:sp>
      <p:sp>
        <p:nvSpPr>
          <p:cNvPr name="AutoShape 51" id="51"/>
          <p:cNvSpPr/>
          <p:nvPr/>
        </p:nvSpPr>
        <p:spPr>
          <a:xfrm flipH="true">
            <a:off x="9195723" y="5920854"/>
            <a:ext cx="936091" cy="514396"/>
          </a:xfrm>
          <a:prstGeom prst="line">
            <a:avLst/>
          </a:prstGeom>
          <a:ln cap="flat" w="38100">
            <a:solidFill>
              <a:srgbClr val="000000"/>
            </a:solidFill>
            <a:prstDash val="solid"/>
            <a:headEnd type="none" len="sm" w="sm"/>
            <a:tailEnd type="none" len="sm" w="sm"/>
          </a:ln>
        </p:spPr>
      </p:sp>
      <p:sp>
        <p:nvSpPr>
          <p:cNvPr name="AutoShape 52" id="52"/>
          <p:cNvSpPr/>
          <p:nvPr/>
        </p:nvSpPr>
        <p:spPr>
          <a:xfrm flipH="true">
            <a:off x="9214020" y="5920854"/>
            <a:ext cx="917794" cy="1905941"/>
          </a:xfrm>
          <a:prstGeom prst="line">
            <a:avLst/>
          </a:prstGeom>
          <a:ln cap="flat" w="38100">
            <a:solidFill>
              <a:srgbClr val="000000"/>
            </a:solidFill>
            <a:prstDash val="solid"/>
            <a:headEnd type="none" len="sm" w="sm"/>
            <a:tailEnd type="none" len="sm" w="sm"/>
          </a:ln>
        </p:spPr>
      </p:sp>
      <p:sp>
        <p:nvSpPr>
          <p:cNvPr name="AutoShape 53" id="53"/>
          <p:cNvSpPr/>
          <p:nvPr/>
        </p:nvSpPr>
        <p:spPr>
          <a:xfrm flipH="true">
            <a:off x="9214020" y="7177725"/>
            <a:ext cx="917794" cy="649069"/>
          </a:xfrm>
          <a:prstGeom prst="line">
            <a:avLst/>
          </a:prstGeom>
          <a:ln cap="flat" w="38100">
            <a:solidFill>
              <a:srgbClr val="000000"/>
            </a:solidFill>
            <a:prstDash val="solid"/>
            <a:headEnd type="none" len="sm" w="sm"/>
            <a:tailEnd type="none" len="sm" w="sm"/>
          </a:ln>
        </p:spPr>
      </p:sp>
      <p:sp>
        <p:nvSpPr>
          <p:cNvPr name="AutoShape 54" id="54"/>
          <p:cNvSpPr/>
          <p:nvPr/>
        </p:nvSpPr>
        <p:spPr>
          <a:xfrm flipH="true" flipV="true">
            <a:off x="9214020" y="6449304"/>
            <a:ext cx="917794" cy="728421"/>
          </a:xfrm>
          <a:prstGeom prst="line">
            <a:avLst/>
          </a:prstGeom>
          <a:ln cap="flat" w="38100">
            <a:solidFill>
              <a:srgbClr val="000000"/>
            </a:solidFill>
            <a:prstDash val="solid"/>
            <a:headEnd type="none" len="sm" w="sm"/>
            <a:tailEnd type="none" len="sm" w="sm"/>
          </a:ln>
        </p:spPr>
      </p:sp>
      <p:sp>
        <p:nvSpPr>
          <p:cNvPr name="AutoShape 55" id="55"/>
          <p:cNvSpPr/>
          <p:nvPr/>
        </p:nvSpPr>
        <p:spPr>
          <a:xfrm flipH="true" flipV="true">
            <a:off x="9214020" y="5071814"/>
            <a:ext cx="917794" cy="2105910"/>
          </a:xfrm>
          <a:prstGeom prst="line">
            <a:avLst/>
          </a:prstGeom>
          <a:ln cap="flat" w="38100">
            <a:solidFill>
              <a:srgbClr val="000000"/>
            </a:solidFill>
            <a:prstDash val="solid"/>
            <a:headEnd type="none" len="sm" w="sm"/>
            <a:tailEnd type="none" len="sm" w="sm"/>
          </a:ln>
        </p:spPr>
      </p:sp>
      <p:sp>
        <p:nvSpPr>
          <p:cNvPr name="AutoShape 56" id="56"/>
          <p:cNvSpPr/>
          <p:nvPr/>
        </p:nvSpPr>
        <p:spPr>
          <a:xfrm flipH="true" flipV="true">
            <a:off x="9214020" y="3691118"/>
            <a:ext cx="917794" cy="2229735"/>
          </a:xfrm>
          <a:prstGeom prst="line">
            <a:avLst/>
          </a:prstGeom>
          <a:ln cap="flat" w="38100">
            <a:solidFill>
              <a:srgbClr val="000000"/>
            </a:solidFill>
            <a:prstDash val="solid"/>
            <a:headEnd type="none" len="sm" w="sm"/>
            <a:tailEnd type="none" len="sm" w="sm"/>
          </a:ln>
        </p:spPr>
      </p:sp>
      <p:sp>
        <p:nvSpPr>
          <p:cNvPr name="AutoShape 57" id="57"/>
          <p:cNvSpPr/>
          <p:nvPr/>
        </p:nvSpPr>
        <p:spPr>
          <a:xfrm flipH="true" flipV="true">
            <a:off x="9214020" y="3691118"/>
            <a:ext cx="917794" cy="3486607"/>
          </a:xfrm>
          <a:prstGeom prst="line">
            <a:avLst/>
          </a:prstGeom>
          <a:ln cap="flat" w="38100">
            <a:solidFill>
              <a:srgbClr val="000000"/>
            </a:solidFill>
            <a:prstDash val="solid"/>
            <a:headEnd type="none" len="sm" w="sm"/>
            <a:tailEnd type="none" len="sm" w="sm"/>
          </a:ln>
        </p:spPr>
      </p:sp>
      <p:grpSp>
        <p:nvGrpSpPr>
          <p:cNvPr name="Group 58" id="58"/>
          <p:cNvGrpSpPr/>
          <p:nvPr/>
        </p:nvGrpSpPr>
        <p:grpSpPr>
          <a:xfrm rot="0">
            <a:off x="13998106" y="4536398"/>
            <a:ext cx="1018746" cy="1018746"/>
            <a:chOff x="0" y="0"/>
            <a:chExt cx="1358328" cy="1358328"/>
          </a:xfrm>
        </p:grpSpPr>
        <p:sp>
          <p:nvSpPr>
            <p:cNvPr name="Freeform 59" id="59"/>
            <p:cNvSpPr/>
            <p:nvPr/>
          </p:nvSpPr>
          <p:spPr>
            <a:xfrm flipH="false" flipV="false" rot="0">
              <a:off x="0" y="0"/>
              <a:ext cx="1358328" cy="1358328"/>
            </a:xfrm>
            <a:custGeom>
              <a:avLst/>
              <a:gdLst/>
              <a:ahLst/>
              <a:cxnLst/>
              <a:rect r="r" b="b" t="t" l="l"/>
              <a:pathLst>
                <a:path h="1358328" w="1358328">
                  <a:moveTo>
                    <a:pt x="0" y="0"/>
                  </a:moveTo>
                  <a:lnTo>
                    <a:pt x="1358328" y="0"/>
                  </a:lnTo>
                  <a:lnTo>
                    <a:pt x="1358328" y="1358328"/>
                  </a:lnTo>
                  <a:lnTo>
                    <a:pt x="0" y="135832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60" id="60"/>
            <p:cNvSpPr txBox="true"/>
            <p:nvPr/>
          </p:nvSpPr>
          <p:spPr>
            <a:xfrm rot="0">
              <a:off x="324457" y="301550"/>
              <a:ext cx="709414" cy="698078"/>
            </a:xfrm>
            <a:prstGeom prst="rect">
              <a:avLst/>
            </a:prstGeom>
          </p:spPr>
          <p:txBody>
            <a:bodyPr anchor="t" rtlCol="false" tIns="0" lIns="0" bIns="0" rIns="0">
              <a:spAutoFit/>
            </a:bodyPr>
            <a:lstStyle/>
            <a:p>
              <a:pPr algn="ctr">
                <a:lnSpc>
                  <a:spcPts val="4479"/>
                </a:lnSpc>
              </a:pPr>
              <a:r>
                <a:rPr lang="en-US" sz="3199">
                  <a:solidFill>
                    <a:srgbClr val="000000"/>
                  </a:solidFill>
                  <a:latin typeface="Open Sans Extra Bold"/>
                </a:rPr>
                <a:t>y1</a:t>
              </a:r>
            </a:p>
          </p:txBody>
        </p:sp>
      </p:grpSp>
      <p:grpSp>
        <p:nvGrpSpPr>
          <p:cNvPr name="Group 61" id="61"/>
          <p:cNvGrpSpPr/>
          <p:nvPr/>
        </p:nvGrpSpPr>
        <p:grpSpPr>
          <a:xfrm rot="0">
            <a:off x="13998106" y="5917094"/>
            <a:ext cx="1018746" cy="1018746"/>
            <a:chOff x="0" y="0"/>
            <a:chExt cx="1358328" cy="1358328"/>
          </a:xfrm>
        </p:grpSpPr>
        <p:sp>
          <p:nvSpPr>
            <p:cNvPr name="Freeform 62" id="62"/>
            <p:cNvSpPr/>
            <p:nvPr/>
          </p:nvSpPr>
          <p:spPr>
            <a:xfrm flipH="false" flipV="false" rot="0">
              <a:off x="0" y="0"/>
              <a:ext cx="1358328" cy="1358328"/>
            </a:xfrm>
            <a:custGeom>
              <a:avLst/>
              <a:gdLst/>
              <a:ahLst/>
              <a:cxnLst/>
              <a:rect r="r" b="b" t="t" l="l"/>
              <a:pathLst>
                <a:path h="1358328" w="1358328">
                  <a:moveTo>
                    <a:pt x="0" y="0"/>
                  </a:moveTo>
                  <a:lnTo>
                    <a:pt x="1358328" y="0"/>
                  </a:lnTo>
                  <a:lnTo>
                    <a:pt x="1358328" y="1358328"/>
                  </a:lnTo>
                  <a:lnTo>
                    <a:pt x="0" y="135832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63" id="63"/>
            <p:cNvSpPr txBox="true"/>
            <p:nvPr/>
          </p:nvSpPr>
          <p:spPr>
            <a:xfrm rot="0">
              <a:off x="324457" y="301550"/>
              <a:ext cx="709414" cy="698078"/>
            </a:xfrm>
            <a:prstGeom prst="rect">
              <a:avLst/>
            </a:prstGeom>
          </p:spPr>
          <p:txBody>
            <a:bodyPr anchor="t" rtlCol="false" tIns="0" lIns="0" bIns="0" rIns="0">
              <a:spAutoFit/>
            </a:bodyPr>
            <a:lstStyle/>
            <a:p>
              <a:pPr algn="ctr">
                <a:lnSpc>
                  <a:spcPts val="4479"/>
                </a:lnSpc>
              </a:pPr>
              <a:r>
                <a:rPr lang="en-US" sz="3199">
                  <a:solidFill>
                    <a:srgbClr val="000000"/>
                  </a:solidFill>
                  <a:latin typeface="Open Sans Extra Bold"/>
                </a:rPr>
                <a:t>y2</a:t>
              </a:r>
            </a:p>
          </p:txBody>
        </p:sp>
      </p:grpSp>
      <p:grpSp>
        <p:nvGrpSpPr>
          <p:cNvPr name="Group 64" id="64"/>
          <p:cNvGrpSpPr/>
          <p:nvPr/>
        </p:nvGrpSpPr>
        <p:grpSpPr>
          <a:xfrm rot="0">
            <a:off x="10131813" y="4150521"/>
            <a:ext cx="1018746" cy="1018746"/>
            <a:chOff x="0" y="0"/>
            <a:chExt cx="1358328" cy="1358328"/>
          </a:xfrm>
        </p:grpSpPr>
        <p:sp>
          <p:nvSpPr>
            <p:cNvPr name="Freeform 65" id="65"/>
            <p:cNvSpPr/>
            <p:nvPr/>
          </p:nvSpPr>
          <p:spPr>
            <a:xfrm flipH="false" flipV="false" rot="0">
              <a:off x="0" y="0"/>
              <a:ext cx="1358328" cy="1358328"/>
            </a:xfrm>
            <a:custGeom>
              <a:avLst/>
              <a:gdLst/>
              <a:ahLst/>
              <a:cxnLst/>
              <a:rect r="r" b="b" t="t" l="l"/>
              <a:pathLst>
                <a:path h="1358328" w="1358328">
                  <a:moveTo>
                    <a:pt x="0" y="0"/>
                  </a:moveTo>
                  <a:lnTo>
                    <a:pt x="1358328" y="0"/>
                  </a:lnTo>
                  <a:lnTo>
                    <a:pt x="1358328" y="1358328"/>
                  </a:lnTo>
                  <a:lnTo>
                    <a:pt x="0" y="135832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66" id="66"/>
            <p:cNvSpPr/>
            <p:nvPr/>
          </p:nvSpPr>
          <p:spPr>
            <a:xfrm flipH="false" flipV="false" rot="0">
              <a:off x="213973" y="440744"/>
              <a:ext cx="465191" cy="471188"/>
            </a:xfrm>
            <a:custGeom>
              <a:avLst/>
              <a:gdLst/>
              <a:ahLst/>
              <a:cxnLst/>
              <a:rect r="r" b="b" t="t" l="l"/>
              <a:pathLst>
                <a:path h="471188" w="465191">
                  <a:moveTo>
                    <a:pt x="0" y="0"/>
                  </a:moveTo>
                  <a:lnTo>
                    <a:pt x="465191" y="0"/>
                  </a:lnTo>
                  <a:lnTo>
                    <a:pt x="465191" y="471189"/>
                  </a:lnTo>
                  <a:lnTo>
                    <a:pt x="0" y="4711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7" id="67"/>
            <p:cNvSpPr/>
            <p:nvPr/>
          </p:nvSpPr>
          <p:spPr>
            <a:xfrm flipH="false" flipV="false" rot="0">
              <a:off x="679164" y="468253"/>
              <a:ext cx="625393" cy="416171"/>
            </a:xfrm>
            <a:custGeom>
              <a:avLst/>
              <a:gdLst/>
              <a:ahLst/>
              <a:cxnLst/>
              <a:rect r="r" b="b" t="t" l="l"/>
              <a:pathLst>
                <a:path h="416171" w="625393">
                  <a:moveTo>
                    <a:pt x="0" y="0"/>
                  </a:moveTo>
                  <a:lnTo>
                    <a:pt x="625394" y="0"/>
                  </a:lnTo>
                  <a:lnTo>
                    <a:pt x="625394" y="416171"/>
                  </a:lnTo>
                  <a:lnTo>
                    <a:pt x="0" y="4161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AutoShape 68" id="68"/>
          <p:cNvSpPr/>
          <p:nvPr/>
        </p:nvSpPr>
        <p:spPr>
          <a:xfrm flipV="true">
            <a:off x="11150560" y="3908637"/>
            <a:ext cx="914400" cy="751257"/>
          </a:xfrm>
          <a:prstGeom prst="line">
            <a:avLst/>
          </a:prstGeom>
          <a:ln cap="flat" w="38100">
            <a:solidFill>
              <a:srgbClr val="000000"/>
            </a:solidFill>
            <a:prstDash val="solid"/>
            <a:headEnd type="none" len="sm" w="sm"/>
            <a:tailEnd type="none" len="sm" w="sm"/>
          </a:ln>
        </p:spPr>
      </p:sp>
      <p:sp>
        <p:nvSpPr>
          <p:cNvPr name="AutoShape 69" id="69"/>
          <p:cNvSpPr/>
          <p:nvPr/>
        </p:nvSpPr>
        <p:spPr>
          <a:xfrm>
            <a:off x="11150560" y="4659894"/>
            <a:ext cx="914400" cy="509702"/>
          </a:xfrm>
          <a:prstGeom prst="line">
            <a:avLst/>
          </a:prstGeom>
          <a:ln cap="flat" w="38100">
            <a:solidFill>
              <a:srgbClr val="000000"/>
            </a:solidFill>
            <a:prstDash val="solid"/>
            <a:headEnd type="none" len="sm" w="sm"/>
            <a:tailEnd type="none" len="sm" w="sm"/>
          </a:ln>
        </p:spPr>
      </p:sp>
      <p:sp>
        <p:nvSpPr>
          <p:cNvPr name="TextBox 70" id="70"/>
          <p:cNvSpPr txBox="true"/>
          <p:nvPr/>
        </p:nvSpPr>
        <p:spPr>
          <a:xfrm rot="0">
            <a:off x="7925424" y="2275600"/>
            <a:ext cx="1404139" cy="772795"/>
          </a:xfrm>
          <a:prstGeom prst="rect">
            <a:avLst/>
          </a:prstGeom>
        </p:spPr>
        <p:txBody>
          <a:bodyPr anchor="t" rtlCol="false" tIns="0" lIns="0" bIns="0" rIns="0">
            <a:spAutoFit/>
          </a:bodyPr>
          <a:lstStyle/>
          <a:p>
            <a:pPr algn="ctr">
              <a:lnSpc>
                <a:spcPts val="3079"/>
              </a:lnSpc>
            </a:pPr>
            <a:r>
              <a:rPr lang="en-US" sz="2199">
                <a:solidFill>
                  <a:srgbClr val="000000"/>
                </a:solidFill>
                <a:latin typeface="Lato Bold"/>
              </a:rPr>
              <a:t>Capa de entrada</a:t>
            </a:r>
          </a:p>
        </p:txBody>
      </p:sp>
      <p:sp>
        <p:nvSpPr>
          <p:cNvPr name="TextBox 71" id="71"/>
          <p:cNvSpPr txBox="true"/>
          <p:nvPr/>
        </p:nvSpPr>
        <p:spPr>
          <a:xfrm rot="0">
            <a:off x="13805410" y="2275600"/>
            <a:ext cx="1404139" cy="772795"/>
          </a:xfrm>
          <a:prstGeom prst="rect">
            <a:avLst/>
          </a:prstGeom>
        </p:spPr>
        <p:txBody>
          <a:bodyPr anchor="t" rtlCol="false" tIns="0" lIns="0" bIns="0" rIns="0">
            <a:spAutoFit/>
          </a:bodyPr>
          <a:lstStyle/>
          <a:p>
            <a:pPr algn="ctr">
              <a:lnSpc>
                <a:spcPts val="3079"/>
              </a:lnSpc>
            </a:pPr>
            <a:r>
              <a:rPr lang="en-US" sz="2199">
                <a:solidFill>
                  <a:srgbClr val="000000"/>
                </a:solidFill>
                <a:latin typeface="Lato Bold"/>
              </a:rPr>
              <a:t>Capa de salida</a:t>
            </a:r>
          </a:p>
        </p:txBody>
      </p:sp>
      <p:sp>
        <p:nvSpPr>
          <p:cNvPr name="TextBox 72" id="72"/>
          <p:cNvSpPr txBox="true"/>
          <p:nvPr/>
        </p:nvSpPr>
        <p:spPr>
          <a:xfrm rot="0">
            <a:off x="10777288" y="2275600"/>
            <a:ext cx="1404139" cy="772795"/>
          </a:xfrm>
          <a:prstGeom prst="rect">
            <a:avLst/>
          </a:prstGeom>
        </p:spPr>
        <p:txBody>
          <a:bodyPr anchor="t" rtlCol="false" tIns="0" lIns="0" bIns="0" rIns="0">
            <a:spAutoFit/>
          </a:bodyPr>
          <a:lstStyle/>
          <a:p>
            <a:pPr algn="ctr">
              <a:lnSpc>
                <a:spcPts val="3079"/>
              </a:lnSpc>
            </a:pPr>
            <a:r>
              <a:rPr lang="en-US" sz="2199">
                <a:solidFill>
                  <a:srgbClr val="000000"/>
                </a:solidFill>
                <a:latin typeface="Lato Bold"/>
              </a:rPr>
              <a:t>Capas ocultas</a:t>
            </a:r>
          </a:p>
        </p:txBody>
      </p:sp>
      <p:sp>
        <p:nvSpPr>
          <p:cNvPr name="AutoShape 73" id="73"/>
          <p:cNvSpPr/>
          <p:nvPr/>
        </p:nvSpPr>
        <p:spPr>
          <a:xfrm>
            <a:off x="11150560" y="4659894"/>
            <a:ext cx="914400" cy="1766573"/>
          </a:xfrm>
          <a:prstGeom prst="line">
            <a:avLst/>
          </a:prstGeom>
          <a:ln cap="flat" w="38100">
            <a:solidFill>
              <a:srgbClr val="000000"/>
            </a:solidFill>
            <a:prstDash val="solid"/>
            <a:headEnd type="none" len="sm" w="sm"/>
            <a:tailEnd type="none" len="sm" w="sm"/>
          </a:ln>
        </p:spPr>
      </p:sp>
      <p:sp>
        <p:nvSpPr>
          <p:cNvPr name="AutoShape 74" id="74"/>
          <p:cNvSpPr/>
          <p:nvPr/>
        </p:nvSpPr>
        <p:spPr>
          <a:xfrm>
            <a:off x="11150560" y="4659894"/>
            <a:ext cx="914400" cy="3023444"/>
          </a:xfrm>
          <a:prstGeom prst="line">
            <a:avLst/>
          </a:prstGeom>
          <a:ln cap="flat" w="38100">
            <a:solidFill>
              <a:srgbClr val="000000"/>
            </a:solidFill>
            <a:prstDash val="solid"/>
            <a:headEnd type="none" len="sm" w="sm"/>
            <a:tailEnd type="none" len="sm" w="sm"/>
          </a:ln>
        </p:spPr>
      </p:sp>
      <p:sp>
        <p:nvSpPr>
          <p:cNvPr name="AutoShape 75" id="75"/>
          <p:cNvSpPr/>
          <p:nvPr/>
        </p:nvSpPr>
        <p:spPr>
          <a:xfrm>
            <a:off x="11150560" y="5920854"/>
            <a:ext cx="914400" cy="1762485"/>
          </a:xfrm>
          <a:prstGeom prst="line">
            <a:avLst/>
          </a:prstGeom>
          <a:ln cap="flat" w="38100">
            <a:solidFill>
              <a:srgbClr val="000000"/>
            </a:solidFill>
            <a:prstDash val="solid"/>
            <a:headEnd type="none" len="sm" w="sm"/>
            <a:tailEnd type="none" len="sm" w="sm"/>
          </a:ln>
        </p:spPr>
      </p:sp>
      <p:sp>
        <p:nvSpPr>
          <p:cNvPr name="AutoShape 76" id="76"/>
          <p:cNvSpPr/>
          <p:nvPr/>
        </p:nvSpPr>
        <p:spPr>
          <a:xfrm>
            <a:off x="11150560" y="5920854"/>
            <a:ext cx="914400" cy="505614"/>
          </a:xfrm>
          <a:prstGeom prst="line">
            <a:avLst/>
          </a:prstGeom>
          <a:ln cap="flat" w="38100">
            <a:solidFill>
              <a:srgbClr val="000000"/>
            </a:solidFill>
            <a:prstDash val="solid"/>
            <a:headEnd type="none" len="sm" w="sm"/>
            <a:tailEnd type="none" len="sm" w="sm"/>
          </a:ln>
        </p:spPr>
      </p:sp>
      <p:sp>
        <p:nvSpPr>
          <p:cNvPr name="AutoShape 77" id="77"/>
          <p:cNvSpPr/>
          <p:nvPr/>
        </p:nvSpPr>
        <p:spPr>
          <a:xfrm flipV="true">
            <a:off x="11150560" y="5169596"/>
            <a:ext cx="914400" cy="751257"/>
          </a:xfrm>
          <a:prstGeom prst="line">
            <a:avLst/>
          </a:prstGeom>
          <a:ln cap="flat" w="38100">
            <a:solidFill>
              <a:srgbClr val="000000"/>
            </a:solidFill>
            <a:prstDash val="solid"/>
            <a:headEnd type="none" len="sm" w="sm"/>
            <a:tailEnd type="none" len="sm" w="sm"/>
          </a:ln>
        </p:spPr>
      </p:sp>
      <p:sp>
        <p:nvSpPr>
          <p:cNvPr name="AutoShape 78" id="78"/>
          <p:cNvSpPr/>
          <p:nvPr/>
        </p:nvSpPr>
        <p:spPr>
          <a:xfrm flipV="true">
            <a:off x="11150560" y="3908637"/>
            <a:ext cx="914400" cy="2012217"/>
          </a:xfrm>
          <a:prstGeom prst="line">
            <a:avLst/>
          </a:prstGeom>
          <a:ln cap="flat" w="38100">
            <a:solidFill>
              <a:srgbClr val="000000"/>
            </a:solidFill>
            <a:prstDash val="solid"/>
            <a:headEnd type="none" len="sm" w="sm"/>
            <a:tailEnd type="none" len="sm" w="sm"/>
          </a:ln>
        </p:spPr>
      </p:sp>
      <p:sp>
        <p:nvSpPr>
          <p:cNvPr name="AutoShape 79" id="79"/>
          <p:cNvSpPr/>
          <p:nvPr/>
        </p:nvSpPr>
        <p:spPr>
          <a:xfrm flipV="true">
            <a:off x="11150560" y="3908637"/>
            <a:ext cx="914400" cy="3269088"/>
          </a:xfrm>
          <a:prstGeom prst="line">
            <a:avLst/>
          </a:prstGeom>
          <a:ln cap="flat" w="38100">
            <a:solidFill>
              <a:srgbClr val="000000"/>
            </a:solidFill>
            <a:prstDash val="solid"/>
            <a:headEnd type="none" len="sm" w="sm"/>
            <a:tailEnd type="none" len="sm" w="sm"/>
          </a:ln>
        </p:spPr>
      </p:sp>
      <p:sp>
        <p:nvSpPr>
          <p:cNvPr name="AutoShape 80" id="80"/>
          <p:cNvSpPr/>
          <p:nvPr/>
        </p:nvSpPr>
        <p:spPr>
          <a:xfrm flipV="true">
            <a:off x="11150560" y="5169596"/>
            <a:ext cx="914400" cy="1992575"/>
          </a:xfrm>
          <a:prstGeom prst="line">
            <a:avLst/>
          </a:prstGeom>
          <a:ln cap="flat" w="38100">
            <a:solidFill>
              <a:srgbClr val="000000"/>
            </a:solidFill>
            <a:prstDash val="solid"/>
            <a:headEnd type="none" len="sm" w="sm"/>
            <a:tailEnd type="none" len="sm" w="sm"/>
          </a:ln>
        </p:spPr>
      </p:sp>
      <p:sp>
        <p:nvSpPr>
          <p:cNvPr name="AutoShape 81" id="81"/>
          <p:cNvSpPr/>
          <p:nvPr/>
        </p:nvSpPr>
        <p:spPr>
          <a:xfrm flipV="true">
            <a:off x="11150560" y="6426467"/>
            <a:ext cx="914400" cy="751257"/>
          </a:xfrm>
          <a:prstGeom prst="line">
            <a:avLst/>
          </a:prstGeom>
          <a:ln cap="flat" w="38100">
            <a:solidFill>
              <a:srgbClr val="000000"/>
            </a:solidFill>
            <a:prstDash val="solid"/>
            <a:headEnd type="none" len="sm" w="sm"/>
            <a:tailEnd type="none" len="sm" w="sm"/>
          </a:ln>
        </p:spPr>
      </p:sp>
      <p:sp>
        <p:nvSpPr>
          <p:cNvPr name="AutoShape 82" id="82"/>
          <p:cNvSpPr/>
          <p:nvPr/>
        </p:nvSpPr>
        <p:spPr>
          <a:xfrm>
            <a:off x="11150560" y="7177725"/>
            <a:ext cx="914400" cy="505614"/>
          </a:xfrm>
          <a:prstGeom prst="line">
            <a:avLst/>
          </a:prstGeom>
          <a:ln cap="flat" w="38100">
            <a:solidFill>
              <a:srgbClr val="000000"/>
            </a:solidFill>
            <a:prstDash val="solid"/>
            <a:headEnd type="none" len="sm" w="sm"/>
            <a:tailEnd type="none" len="sm" w="sm"/>
          </a:ln>
        </p:spPr>
      </p:sp>
      <p:sp>
        <p:nvSpPr>
          <p:cNvPr name="AutoShape 83" id="83"/>
          <p:cNvSpPr/>
          <p:nvPr/>
        </p:nvSpPr>
        <p:spPr>
          <a:xfrm flipV="true">
            <a:off x="13083706" y="6426467"/>
            <a:ext cx="914400" cy="1256871"/>
          </a:xfrm>
          <a:prstGeom prst="line">
            <a:avLst/>
          </a:prstGeom>
          <a:ln cap="flat" w="38100">
            <a:solidFill>
              <a:srgbClr val="000000"/>
            </a:solidFill>
            <a:prstDash val="solid"/>
            <a:headEnd type="none" len="sm" w="sm"/>
            <a:tailEnd type="none" len="sm" w="sm"/>
          </a:ln>
        </p:spPr>
      </p:sp>
      <p:sp>
        <p:nvSpPr>
          <p:cNvPr name="AutoShape 84" id="84"/>
          <p:cNvSpPr/>
          <p:nvPr/>
        </p:nvSpPr>
        <p:spPr>
          <a:xfrm flipV="true">
            <a:off x="13083706" y="5045771"/>
            <a:ext cx="914400" cy="2637567"/>
          </a:xfrm>
          <a:prstGeom prst="line">
            <a:avLst/>
          </a:prstGeom>
          <a:ln cap="flat" w="38100">
            <a:solidFill>
              <a:srgbClr val="000000"/>
            </a:solidFill>
            <a:prstDash val="solid"/>
            <a:headEnd type="none" len="sm" w="sm"/>
            <a:tailEnd type="none" len="sm" w="sm"/>
          </a:ln>
        </p:spPr>
      </p:sp>
      <p:sp>
        <p:nvSpPr>
          <p:cNvPr name="AutoShape 85" id="85"/>
          <p:cNvSpPr/>
          <p:nvPr/>
        </p:nvSpPr>
        <p:spPr>
          <a:xfrm>
            <a:off x="13083706" y="6426467"/>
            <a:ext cx="914400" cy="0"/>
          </a:xfrm>
          <a:prstGeom prst="line">
            <a:avLst/>
          </a:prstGeom>
          <a:ln cap="flat" w="38100">
            <a:solidFill>
              <a:srgbClr val="000000"/>
            </a:solidFill>
            <a:prstDash val="solid"/>
            <a:headEnd type="none" len="sm" w="sm"/>
            <a:tailEnd type="none" len="sm" w="sm"/>
          </a:ln>
        </p:spPr>
      </p:sp>
      <p:sp>
        <p:nvSpPr>
          <p:cNvPr name="AutoShape 86" id="86"/>
          <p:cNvSpPr/>
          <p:nvPr/>
        </p:nvSpPr>
        <p:spPr>
          <a:xfrm flipV="true">
            <a:off x="13083706" y="5045771"/>
            <a:ext cx="914400" cy="1380696"/>
          </a:xfrm>
          <a:prstGeom prst="line">
            <a:avLst/>
          </a:prstGeom>
          <a:ln cap="flat" w="38100">
            <a:solidFill>
              <a:srgbClr val="000000"/>
            </a:solidFill>
            <a:prstDash val="solid"/>
            <a:headEnd type="none" len="sm" w="sm"/>
            <a:tailEnd type="none" len="sm" w="sm"/>
          </a:ln>
        </p:spPr>
      </p:sp>
      <p:sp>
        <p:nvSpPr>
          <p:cNvPr name="AutoShape 87" id="87"/>
          <p:cNvSpPr/>
          <p:nvPr/>
        </p:nvSpPr>
        <p:spPr>
          <a:xfrm>
            <a:off x="13083706" y="5169596"/>
            <a:ext cx="914400" cy="1256871"/>
          </a:xfrm>
          <a:prstGeom prst="line">
            <a:avLst/>
          </a:prstGeom>
          <a:ln cap="flat" w="38100">
            <a:solidFill>
              <a:srgbClr val="000000"/>
            </a:solidFill>
            <a:prstDash val="solid"/>
            <a:headEnd type="none" len="sm" w="sm"/>
            <a:tailEnd type="none" len="sm" w="sm"/>
          </a:ln>
        </p:spPr>
      </p:sp>
      <p:sp>
        <p:nvSpPr>
          <p:cNvPr name="AutoShape 88" id="88"/>
          <p:cNvSpPr/>
          <p:nvPr/>
        </p:nvSpPr>
        <p:spPr>
          <a:xfrm>
            <a:off x="13083706" y="3908637"/>
            <a:ext cx="914400" cy="2517830"/>
          </a:xfrm>
          <a:prstGeom prst="line">
            <a:avLst/>
          </a:prstGeom>
          <a:ln cap="flat" w="38100">
            <a:solidFill>
              <a:srgbClr val="000000"/>
            </a:solidFill>
            <a:prstDash val="solid"/>
            <a:headEnd type="none" len="sm" w="sm"/>
            <a:tailEnd type="none" len="sm" w="sm"/>
          </a:ln>
        </p:spPr>
      </p:sp>
      <p:sp>
        <p:nvSpPr>
          <p:cNvPr name="AutoShape 89" id="89"/>
          <p:cNvSpPr/>
          <p:nvPr/>
        </p:nvSpPr>
        <p:spPr>
          <a:xfrm>
            <a:off x="13083706" y="3908637"/>
            <a:ext cx="914400" cy="1137134"/>
          </a:xfrm>
          <a:prstGeom prst="line">
            <a:avLst/>
          </a:prstGeom>
          <a:ln cap="flat" w="38100">
            <a:solidFill>
              <a:srgbClr val="000000"/>
            </a:solidFill>
            <a:prstDash val="solid"/>
            <a:headEnd type="none" len="sm" w="sm"/>
            <a:tailEnd type="none" len="sm" w="sm"/>
          </a:ln>
        </p:spPr>
      </p:sp>
      <p:sp>
        <p:nvSpPr>
          <p:cNvPr name="AutoShape 90" id="90"/>
          <p:cNvSpPr/>
          <p:nvPr/>
        </p:nvSpPr>
        <p:spPr>
          <a:xfrm flipV="true">
            <a:off x="13083706" y="5045771"/>
            <a:ext cx="914400" cy="123825"/>
          </a:xfrm>
          <a:prstGeom prst="line">
            <a:avLst/>
          </a:prstGeom>
          <a:ln cap="flat" w="38100">
            <a:solidFill>
              <a:srgbClr val="000000"/>
            </a:solidFill>
            <a:prstDash val="solid"/>
            <a:headEnd type="none" len="sm" w="sm"/>
            <a:tailEnd type="none" len="sm" w="sm"/>
          </a:ln>
        </p:spPr>
      </p:sp>
      <p:sp>
        <p:nvSpPr>
          <p:cNvPr name="Freeform 91" id="91"/>
          <p:cNvSpPr/>
          <p:nvPr/>
        </p:nvSpPr>
        <p:spPr>
          <a:xfrm flipH="false" flipV="false" rot="0">
            <a:off x="15076928" y="8459080"/>
            <a:ext cx="348894" cy="353391"/>
          </a:xfrm>
          <a:custGeom>
            <a:avLst/>
            <a:gdLst/>
            <a:ahLst/>
            <a:cxnLst/>
            <a:rect r="r" b="b" t="t" l="l"/>
            <a:pathLst>
              <a:path h="353391" w="348894">
                <a:moveTo>
                  <a:pt x="0" y="0"/>
                </a:moveTo>
                <a:lnTo>
                  <a:pt x="348893" y="0"/>
                </a:lnTo>
                <a:lnTo>
                  <a:pt x="348893" y="353392"/>
                </a:lnTo>
                <a:lnTo>
                  <a:pt x="0" y="3533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2" id="92"/>
          <p:cNvSpPr/>
          <p:nvPr/>
        </p:nvSpPr>
        <p:spPr>
          <a:xfrm flipH="false" flipV="false" rot="0">
            <a:off x="15016852" y="7794387"/>
            <a:ext cx="469045" cy="312128"/>
          </a:xfrm>
          <a:custGeom>
            <a:avLst/>
            <a:gdLst/>
            <a:ahLst/>
            <a:cxnLst/>
            <a:rect r="r" b="b" t="t" l="l"/>
            <a:pathLst>
              <a:path h="312128" w="469045">
                <a:moveTo>
                  <a:pt x="0" y="0"/>
                </a:moveTo>
                <a:lnTo>
                  <a:pt x="469045" y="0"/>
                </a:lnTo>
                <a:lnTo>
                  <a:pt x="469045" y="312128"/>
                </a:lnTo>
                <a:lnTo>
                  <a:pt x="0" y="3121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3" id="93"/>
          <p:cNvSpPr txBox="true"/>
          <p:nvPr/>
        </p:nvSpPr>
        <p:spPr>
          <a:xfrm rot="0">
            <a:off x="15682281" y="7656446"/>
            <a:ext cx="1404139" cy="549910"/>
          </a:xfrm>
          <a:prstGeom prst="rect">
            <a:avLst/>
          </a:prstGeom>
        </p:spPr>
        <p:txBody>
          <a:bodyPr anchor="t" rtlCol="false" tIns="0" lIns="0" bIns="0" rIns="0">
            <a:spAutoFit/>
          </a:bodyPr>
          <a:lstStyle/>
          <a:p>
            <a:pPr algn="ctr">
              <a:lnSpc>
                <a:spcPts val="2239"/>
              </a:lnSpc>
            </a:pPr>
            <a:r>
              <a:rPr lang="en-US" sz="1599">
                <a:solidFill>
                  <a:srgbClr val="000000"/>
                </a:solidFill>
                <a:latin typeface="Lato Bold"/>
              </a:rPr>
              <a:t>Función de activación</a:t>
            </a:r>
          </a:p>
        </p:txBody>
      </p:sp>
      <p:sp>
        <p:nvSpPr>
          <p:cNvPr name="TextBox 94" id="94"/>
          <p:cNvSpPr txBox="true"/>
          <p:nvPr/>
        </p:nvSpPr>
        <p:spPr>
          <a:xfrm rot="0">
            <a:off x="15682281" y="8341771"/>
            <a:ext cx="1404139" cy="549910"/>
          </a:xfrm>
          <a:prstGeom prst="rect">
            <a:avLst/>
          </a:prstGeom>
        </p:spPr>
        <p:txBody>
          <a:bodyPr anchor="t" rtlCol="false" tIns="0" lIns="0" bIns="0" rIns="0">
            <a:spAutoFit/>
          </a:bodyPr>
          <a:lstStyle/>
          <a:p>
            <a:pPr algn="ctr">
              <a:lnSpc>
                <a:spcPts val="2239"/>
              </a:lnSpc>
            </a:pPr>
            <a:r>
              <a:rPr lang="en-US" sz="1599">
                <a:solidFill>
                  <a:srgbClr val="000000"/>
                </a:solidFill>
                <a:latin typeface="Lato Bold"/>
              </a:rPr>
              <a:t>Suma ponderada</a:t>
            </a:r>
          </a:p>
        </p:txBody>
      </p:sp>
      <p:grpSp>
        <p:nvGrpSpPr>
          <p:cNvPr name="Group 95" id="95"/>
          <p:cNvGrpSpPr/>
          <p:nvPr/>
        </p:nvGrpSpPr>
        <p:grpSpPr>
          <a:xfrm rot="0">
            <a:off x="1094699" y="3908637"/>
            <a:ext cx="6186174" cy="2761934"/>
            <a:chOff x="0" y="0"/>
            <a:chExt cx="8248232" cy="3682579"/>
          </a:xfrm>
        </p:grpSpPr>
        <p:sp>
          <p:nvSpPr>
            <p:cNvPr name="Freeform 96" id="96"/>
            <p:cNvSpPr/>
            <p:nvPr/>
          </p:nvSpPr>
          <p:spPr>
            <a:xfrm flipH="false" flipV="false" rot="0">
              <a:off x="4437850" y="1680685"/>
              <a:ext cx="848010" cy="848010"/>
            </a:xfrm>
            <a:custGeom>
              <a:avLst/>
              <a:gdLst/>
              <a:ahLst/>
              <a:cxnLst/>
              <a:rect r="r" b="b" t="t" l="l"/>
              <a:pathLst>
                <a:path h="848010" w="848010">
                  <a:moveTo>
                    <a:pt x="0" y="0"/>
                  </a:moveTo>
                  <a:lnTo>
                    <a:pt x="848010" y="0"/>
                  </a:lnTo>
                  <a:lnTo>
                    <a:pt x="848010" y="848010"/>
                  </a:lnTo>
                  <a:lnTo>
                    <a:pt x="0" y="84801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7" id="97"/>
            <p:cNvSpPr/>
            <p:nvPr/>
          </p:nvSpPr>
          <p:spPr>
            <a:xfrm flipH="false" flipV="false" rot="0">
              <a:off x="5955980" y="1680685"/>
              <a:ext cx="848010" cy="848010"/>
            </a:xfrm>
            <a:custGeom>
              <a:avLst/>
              <a:gdLst/>
              <a:ahLst/>
              <a:cxnLst/>
              <a:rect r="r" b="b" t="t" l="l"/>
              <a:pathLst>
                <a:path h="848010" w="848010">
                  <a:moveTo>
                    <a:pt x="0" y="0"/>
                  </a:moveTo>
                  <a:lnTo>
                    <a:pt x="848009" y="0"/>
                  </a:lnTo>
                  <a:lnTo>
                    <a:pt x="848009" y="848010"/>
                  </a:lnTo>
                  <a:lnTo>
                    <a:pt x="0" y="84801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AutoShape 98" id="98"/>
            <p:cNvSpPr/>
            <p:nvPr/>
          </p:nvSpPr>
          <p:spPr>
            <a:xfrm>
              <a:off x="5285860" y="2104690"/>
              <a:ext cx="670120" cy="0"/>
            </a:xfrm>
            <a:prstGeom prst="line">
              <a:avLst/>
            </a:prstGeom>
            <a:ln cap="flat" w="25400">
              <a:solidFill>
                <a:srgbClr val="000000"/>
              </a:solidFill>
              <a:prstDash val="solid"/>
              <a:headEnd type="none" len="sm" w="sm"/>
              <a:tailEnd type="arrow" len="sm" w="med"/>
            </a:ln>
          </p:spPr>
        </p:sp>
        <p:sp>
          <p:nvSpPr>
            <p:cNvPr name="AutoShape 99" id="99"/>
            <p:cNvSpPr/>
            <p:nvPr/>
          </p:nvSpPr>
          <p:spPr>
            <a:xfrm flipV="true">
              <a:off x="6803989" y="2104690"/>
              <a:ext cx="671636" cy="0"/>
            </a:xfrm>
            <a:prstGeom prst="line">
              <a:avLst/>
            </a:prstGeom>
            <a:ln cap="flat" w="25400">
              <a:solidFill>
                <a:srgbClr val="000000"/>
              </a:solidFill>
              <a:prstDash val="solid"/>
              <a:headEnd type="none" len="sm" w="sm"/>
              <a:tailEnd type="arrow" len="sm" w="med"/>
            </a:ln>
          </p:spPr>
        </p:sp>
        <p:sp>
          <p:nvSpPr>
            <p:cNvPr name="Freeform 100" id="100"/>
            <p:cNvSpPr/>
            <p:nvPr/>
          </p:nvSpPr>
          <p:spPr>
            <a:xfrm flipH="false" flipV="false" rot="0">
              <a:off x="1981954" y="1103948"/>
              <a:ext cx="327479" cy="327479"/>
            </a:xfrm>
            <a:custGeom>
              <a:avLst/>
              <a:gdLst/>
              <a:ahLst/>
              <a:cxnLst/>
              <a:rect r="r" b="b" t="t" l="l"/>
              <a:pathLst>
                <a:path h="327479" w="327479">
                  <a:moveTo>
                    <a:pt x="0" y="0"/>
                  </a:moveTo>
                  <a:lnTo>
                    <a:pt x="327479" y="0"/>
                  </a:lnTo>
                  <a:lnTo>
                    <a:pt x="327479" y="327479"/>
                  </a:lnTo>
                  <a:lnTo>
                    <a:pt x="0" y="32747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AutoShape 101" id="101"/>
            <p:cNvSpPr/>
            <p:nvPr/>
          </p:nvSpPr>
          <p:spPr>
            <a:xfrm flipV="true">
              <a:off x="3677782" y="2104690"/>
              <a:ext cx="760068" cy="0"/>
            </a:xfrm>
            <a:prstGeom prst="line">
              <a:avLst/>
            </a:prstGeom>
            <a:ln cap="flat" w="25400">
              <a:solidFill>
                <a:srgbClr val="000000"/>
              </a:solidFill>
              <a:prstDash val="solid"/>
              <a:headEnd type="none" len="sm" w="sm"/>
              <a:tailEnd type="arrow" len="sm" w="med"/>
            </a:ln>
          </p:spPr>
        </p:sp>
        <p:sp>
          <p:nvSpPr>
            <p:cNvPr name="Freeform 102" id="102"/>
            <p:cNvSpPr/>
            <p:nvPr/>
          </p:nvSpPr>
          <p:spPr>
            <a:xfrm flipH="false" flipV="false" rot="0">
              <a:off x="4698115" y="678395"/>
              <a:ext cx="327479" cy="327479"/>
            </a:xfrm>
            <a:custGeom>
              <a:avLst/>
              <a:gdLst/>
              <a:ahLst/>
              <a:cxnLst/>
              <a:rect r="r" b="b" t="t" l="l"/>
              <a:pathLst>
                <a:path h="327479" w="327479">
                  <a:moveTo>
                    <a:pt x="0" y="0"/>
                  </a:moveTo>
                  <a:lnTo>
                    <a:pt x="327480" y="0"/>
                  </a:lnTo>
                  <a:lnTo>
                    <a:pt x="327480" y="327480"/>
                  </a:lnTo>
                  <a:lnTo>
                    <a:pt x="0" y="32748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3" id="103"/>
            <p:cNvSpPr txBox="true"/>
            <p:nvPr/>
          </p:nvSpPr>
          <p:spPr>
            <a:xfrm rot="0">
              <a:off x="2996544" y="1102627"/>
              <a:ext cx="681238" cy="301546"/>
            </a:xfrm>
            <a:prstGeom prst="rect">
              <a:avLst/>
            </a:prstGeom>
          </p:spPr>
          <p:txBody>
            <a:bodyPr anchor="t" rtlCol="false" tIns="0" lIns="0" bIns="0" rIns="0">
              <a:spAutoFit/>
            </a:bodyPr>
            <a:lstStyle/>
            <a:p>
              <a:pPr algn="ctr">
                <a:lnSpc>
                  <a:spcPts val="1891"/>
                </a:lnSpc>
              </a:pPr>
              <a:r>
                <a:rPr lang="en-US" sz="1351">
                  <a:solidFill>
                    <a:srgbClr val="000000"/>
                  </a:solidFill>
                  <a:latin typeface="Lato Bold"/>
                </a:rPr>
                <a:t>w1</a:t>
              </a:r>
            </a:p>
          </p:txBody>
        </p:sp>
        <p:sp>
          <p:nvSpPr>
            <p:cNvPr name="TextBox 104" id="104"/>
            <p:cNvSpPr txBox="true"/>
            <p:nvPr/>
          </p:nvSpPr>
          <p:spPr>
            <a:xfrm rot="0">
              <a:off x="2996544" y="2746282"/>
              <a:ext cx="681238" cy="301546"/>
            </a:xfrm>
            <a:prstGeom prst="rect">
              <a:avLst/>
            </a:prstGeom>
          </p:spPr>
          <p:txBody>
            <a:bodyPr anchor="t" rtlCol="false" tIns="0" lIns="0" bIns="0" rIns="0">
              <a:spAutoFit/>
            </a:bodyPr>
            <a:lstStyle/>
            <a:p>
              <a:pPr algn="ctr">
                <a:lnSpc>
                  <a:spcPts val="1891"/>
                </a:lnSpc>
              </a:pPr>
              <a:r>
                <a:rPr lang="en-US" sz="1351">
                  <a:solidFill>
                    <a:srgbClr val="000000"/>
                  </a:solidFill>
                  <a:latin typeface="Lato Bold"/>
                </a:rPr>
                <a:t>w3</a:t>
              </a:r>
            </a:p>
          </p:txBody>
        </p:sp>
        <p:sp>
          <p:nvSpPr>
            <p:cNvPr name="AutoShape 105" id="105"/>
            <p:cNvSpPr/>
            <p:nvPr/>
          </p:nvSpPr>
          <p:spPr>
            <a:xfrm flipV="true">
              <a:off x="3677782" y="2429816"/>
              <a:ext cx="705669" cy="481526"/>
            </a:xfrm>
            <a:prstGeom prst="line">
              <a:avLst/>
            </a:prstGeom>
            <a:ln cap="flat" w="25400">
              <a:solidFill>
                <a:srgbClr val="000000"/>
              </a:solidFill>
              <a:prstDash val="solid"/>
              <a:headEnd type="none" len="sm" w="sm"/>
              <a:tailEnd type="arrow" len="sm" w="med"/>
            </a:ln>
          </p:spPr>
        </p:sp>
        <p:sp>
          <p:nvSpPr>
            <p:cNvPr name="AutoShape 106" id="106"/>
            <p:cNvSpPr/>
            <p:nvPr/>
          </p:nvSpPr>
          <p:spPr>
            <a:xfrm>
              <a:off x="3677782" y="1267688"/>
              <a:ext cx="705669" cy="429343"/>
            </a:xfrm>
            <a:prstGeom prst="line">
              <a:avLst/>
            </a:prstGeom>
            <a:ln cap="flat" w="25400">
              <a:solidFill>
                <a:srgbClr val="000000"/>
              </a:solidFill>
              <a:prstDash val="solid"/>
              <a:headEnd type="none" len="sm" w="sm"/>
              <a:tailEnd type="arrow" len="sm" w="med"/>
            </a:ln>
          </p:spPr>
        </p:sp>
        <p:sp>
          <p:nvSpPr>
            <p:cNvPr name="AutoShape 107" id="107"/>
            <p:cNvSpPr/>
            <p:nvPr/>
          </p:nvSpPr>
          <p:spPr>
            <a:xfrm>
              <a:off x="4861855" y="1005875"/>
              <a:ext cx="0" cy="674810"/>
            </a:xfrm>
            <a:prstGeom prst="line">
              <a:avLst/>
            </a:prstGeom>
            <a:ln cap="flat" w="25400">
              <a:solidFill>
                <a:srgbClr val="000000"/>
              </a:solidFill>
              <a:prstDash val="solid"/>
              <a:headEnd type="none" len="sm" w="sm"/>
              <a:tailEnd type="arrow" len="sm" w="med"/>
            </a:ln>
          </p:spPr>
        </p:sp>
        <p:sp>
          <p:nvSpPr>
            <p:cNvPr name="Freeform 108" id="108"/>
            <p:cNvSpPr/>
            <p:nvPr/>
          </p:nvSpPr>
          <p:spPr>
            <a:xfrm flipH="false" flipV="false" rot="0">
              <a:off x="1981954" y="1940950"/>
              <a:ext cx="327479" cy="327479"/>
            </a:xfrm>
            <a:custGeom>
              <a:avLst/>
              <a:gdLst/>
              <a:ahLst/>
              <a:cxnLst/>
              <a:rect r="r" b="b" t="t" l="l"/>
              <a:pathLst>
                <a:path h="327479" w="327479">
                  <a:moveTo>
                    <a:pt x="0" y="0"/>
                  </a:moveTo>
                  <a:lnTo>
                    <a:pt x="327479" y="0"/>
                  </a:lnTo>
                  <a:lnTo>
                    <a:pt x="327479" y="327479"/>
                  </a:lnTo>
                  <a:lnTo>
                    <a:pt x="0" y="32747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9" id="109"/>
            <p:cNvSpPr/>
            <p:nvPr/>
          </p:nvSpPr>
          <p:spPr>
            <a:xfrm flipH="false" flipV="false" rot="0">
              <a:off x="1974379" y="2785766"/>
              <a:ext cx="327479" cy="327479"/>
            </a:xfrm>
            <a:custGeom>
              <a:avLst/>
              <a:gdLst/>
              <a:ahLst/>
              <a:cxnLst/>
              <a:rect r="r" b="b" t="t" l="l"/>
              <a:pathLst>
                <a:path h="327479" w="327479">
                  <a:moveTo>
                    <a:pt x="0" y="0"/>
                  </a:moveTo>
                  <a:lnTo>
                    <a:pt x="327480" y="0"/>
                  </a:lnTo>
                  <a:lnTo>
                    <a:pt x="327480" y="327479"/>
                  </a:lnTo>
                  <a:lnTo>
                    <a:pt x="0" y="32747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AutoShape 110" id="110"/>
            <p:cNvSpPr/>
            <p:nvPr/>
          </p:nvSpPr>
          <p:spPr>
            <a:xfrm>
              <a:off x="2309433" y="2104690"/>
              <a:ext cx="687111" cy="0"/>
            </a:xfrm>
            <a:prstGeom prst="line">
              <a:avLst/>
            </a:prstGeom>
            <a:ln cap="flat" w="25400">
              <a:solidFill>
                <a:srgbClr val="000000"/>
              </a:solidFill>
              <a:prstDash val="solid"/>
              <a:headEnd type="none" len="sm" w="sm"/>
              <a:tailEnd type="arrow" len="sm" w="med"/>
            </a:ln>
          </p:spPr>
        </p:sp>
        <p:sp>
          <p:nvSpPr>
            <p:cNvPr name="AutoShape 111" id="111"/>
            <p:cNvSpPr/>
            <p:nvPr/>
          </p:nvSpPr>
          <p:spPr>
            <a:xfrm>
              <a:off x="2309433" y="1267688"/>
              <a:ext cx="687111" cy="0"/>
            </a:xfrm>
            <a:prstGeom prst="line">
              <a:avLst/>
            </a:prstGeom>
            <a:ln cap="flat" w="25400">
              <a:solidFill>
                <a:srgbClr val="000000"/>
              </a:solidFill>
              <a:prstDash val="solid"/>
              <a:headEnd type="none" len="sm" w="sm"/>
              <a:tailEnd type="arrow" len="sm" w="med"/>
            </a:ln>
          </p:spPr>
        </p:sp>
        <p:sp>
          <p:nvSpPr>
            <p:cNvPr name="AutoShape 112" id="112"/>
            <p:cNvSpPr/>
            <p:nvPr/>
          </p:nvSpPr>
          <p:spPr>
            <a:xfrm flipV="true">
              <a:off x="2301859" y="2941974"/>
              <a:ext cx="694685" cy="7531"/>
            </a:xfrm>
            <a:prstGeom prst="line">
              <a:avLst/>
            </a:prstGeom>
            <a:ln cap="flat" w="25400">
              <a:solidFill>
                <a:srgbClr val="000000"/>
              </a:solidFill>
              <a:prstDash val="solid"/>
              <a:headEnd type="none" len="sm" w="sm"/>
              <a:tailEnd type="arrow" len="sm" w="med"/>
            </a:ln>
          </p:spPr>
        </p:sp>
        <p:sp>
          <p:nvSpPr>
            <p:cNvPr name="Freeform 113" id="113"/>
            <p:cNvSpPr/>
            <p:nvPr/>
          </p:nvSpPr>
          <p:spPr>
            <a:xfrm flipH="false" flipV="false" rot="0">
              <a:off x="1205117" y="865698"/>
              <a:ext cx="360624" cy="2510675"/>
            </a:xfrm>
            <a:custGeom>
              <a:avLst/>
              <a:gdLst/>
              <a:ahLst/>
              <a:cxnLst/>
              <a:rect r="r" b="b" t="t" l="l"/>
              <a:pathLst>
                <a:path h="2510675" w="360624">
                  <a:moveTo>
                    <a:pt x="0" y="0"/>
                  </a:moveTo>
                  <a:lnTo>
                    <a:pt x="360624" y="0"/>
                  </a:lnTo>
                  <a:lnTo>
                    <a:pt x="360624" y="2510675"/>
                  </a:lnTo>
                  <a:lnTo>
                    <a:pt x="0" y="2510675"/>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4" id="114"/>
            <p:cNvSpPr/>
            <p:nvPr/>
          </p:nvSpPr>
          <p:spPr>
            <a:xfrm flipH="false" flipV="false" rot="0">
              <a:off x="4639384" y="1879351"/>
              <a:ext cx="444942" cy="450677"/>
            </a:xfrm>
            <a:custGeom>
              <a:avLst/>
              <a:gdLst/>
              <a:ahLst/>
              <a:cxnLst/>
              <a:rect r="r" b="b" t="t" l="l"/>
              <a:pathLst>
                <a:path h="450677" w="444942">
                  <a:moveTo>
                    <a:pt x="0" y="0"/>
                  </a:moveTo>
                  <a:lnTo>
                    <a:pt x="444942" y="0"/>
                  </a:lnTo>
                  <a:lnTo>
                    <a:pt x="444942" y="450677"/>
                  </a:lnTo>
                  <a:lnTo>
                    <a:pt x="0" y="4506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5" id="115"/>
            <p:cNvSpPr/>
            <p:nvPr/>
          </p:nvSpPr>
          <p:spPr>
            <a:xfrm flipH="false" flipV="false" rot="0">
              <a:off x="6080900" y="1905662"/>
              <a:ext cx="598170" cy="398055"/>
            </a:xfrm>
            <a:custGeom>
              <a:avLst/>
              <a:gdLst/>
              <a:ahLst/>
              <a:cxnLst/>
              <a:rect r="r" b="b" t="t" l="l"/>
              <a:pathLst>
                <a:path h="398055" w="598170">
                  <a:moveTo>
                    <a:pt x="0" y="0"/>
                  </a:moveTo>
                  <a:lnTo>
                    <a:pt x="598169" y="0"/>
                  </a:lnTo>
                  <a:lnTo>
                    <a:pt x="598169" y="398055"/>
                  </a:lnTo>
                  <a:lnTo>
                    <a:pt x="0" y="3980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6" id="116"/>
            <p:cNvSpPr txBox="true"/>
            <p:nvPr/>
          </p:nvSpPr>
          <p:spPr>
            <a:xfrm rot="0">
              <a:off x="2996544" y="1939630"/>
              <a:ext cx="681238" cy="301546"/>
            </a:xfrm>
            <a:prstGeom prst="rect">
              <a:avLst/>
            </a:prstGeom>
          </p:spPr>
          <p:txBody>
            <a:bodyPr anchor="t" rtlCol="false" tIns="0" lIns="0" bIns="0" rIns="0">
              <a:spAutoFit/>
            </a:bodyPr>
            <a:lstStyle/>
            <a:p>
              <a:pPr algn="ctr">
                <a:lnSpc>
                  <a:spcPts val="1891"/>
                </a:lnSpc>
              </a:pPr>
              <a:r>
                <a:rPr lang="en-US" sz="1351">
                  <a:solidFill>
                    <a:srgbClr val="000000"/>
                  </a:solidFill>
                  <a:latin typeface="Lato Bold"/>
                </a:rPr>
                <a:t>w2</a:t>
              </a:r>
            </a:p>
          </p:txBody>
        </p:sp>
        <p:sp>
          <p:nvSpPr>
            <p:cNvPr name="TextBox 117" id="117"/>
            <p:cNvSpPr txBox="true"/>
            <p:nvPr/>
          </p:nvSpPr>
          <p:spPr>
            <a:xfrm rot="0">
              <a:off x="7475625" y="1785991"/>
              <a:ext cx="772607" cy="599297"/>
            </a:xfrm>
            <a:prstGeom prst="rect">
              <a:avLst/>
            </a:prstGeom>
          </p:spPr>
          <p:txBody>
            <a:bodyPr anchor="t" rtlCol="false" tIns="0" lIns="0" bIns="0" rIns="0">
              <a:spAutoFit/>
            </a:bodyPr>
            <a:lstStyle/>
            <a:p>
              <a:pPr algn="ctr">
                <a:lnSpc>
                  <a:spcPts val="1801"/>
                </a:lnSpc>
              </a:pPr>
              <a:r>
                <a:rPr lang="en-US" sz="1287">
                  <a:solidFill>
                    <a:srgbClr val="000000"/>
                  </a:solidFill>
                  <a:latin typeface="Lato Bold"/>
                </a:rPr>
                <a:t>Salida</a:t>
              </a:r>
            </a:p>
            <a:p>
              <a:pPr algn="ctr">
                <a:lnSpc>
                  <a:spcPts val="1801"/>
                </a:lnSpc>
              </a:pPr>
              <a:r>
                <a:rPr lang="en-US" sz="1287">
                  <a:solidFill>
                    <a:srgbClr val="000000"/>
                  </a:solidFill>
                  <a:latin typeface="Lato Bold"/>
                </a:rPr>
                <a:t>y</a:t>
              </a:r>
            </a:p>
          </p:txBody>
        </p:sp>
        <p:sp>
          <p:nvSpPr>
            <p:cNvPr name="TextBox 118" id="118"/>
            <p:cNvSpPr txBox="true"/>
            <p:nvPr/>
          </p:nvSpPr>
          <p:spPr>
            <a:xfrm rot="0">
              <a:off x="5740996" y="940520"/>
              <a:ext cx="1277977" cy="599297"/>
            </a:xfrm>
            <a:prstGeom prst="rect">
              <a:avLst/>
            </a:prstGeom>
          </p:spPr>
          <p:txBody>
            <a:bodyPr anchor="t" rtlCol="false" tIns="0" lIns="0" bIns="0" rIns="0">
              <a:spAutoFit/>
            </a:bodyPr>
            <a:lstStyle/>
            <a:p>
              <a:pPr algn="ctr">
                <a:lnSpc>
                  <a:spcPts val="1801"/>
                </a:lnSpc>
              </a:pPr>
              <a:r>
                <a:rPr lang="en-US" sz="1287">
                  <a:solidFill>
                    <a:srgbClr val="000000"/>
                  </a:solidFill>
                  <a:latin typeface="Lato Bold"/>
                </a:rPr>
                <a:t>Función de</a:t>
              </a:r>
            </a:p>
            <a:p>
              <a:pPr algn="ctr">
                <a:lnSpc>
                  <a:spcPts val="1801"/>
                </a:lnSpc>
              </a:pPr>
              <a:r>
                <a:rPr lang="en-US" sz="1287">
                  <a:solidFill>
                    <a:srgbClr val="000000"/>
                  </a:solidFill>
                  <a:latin typeface="Lato Bold"/>
                </a:rPr>
                <a:t>activación</a:t>
              </a:r>
            </a:p>
          </p:txBody>
        </p:sp>
        <p:sp>
          <p:nvSpPr>
            <p:cNvPr name="TextBox 119" id="119"/>
            <p:cNvSpPr txBox="true"/>
            <p:nvPr/>
          </p:nvSpPr>
          <p:spPr>
            <a:xfrm rot="0">
              <a:off x="4452318" y="-38100"/>
              <a:ext cx="819073" cy="599297"/>
            </a:xfrm>
            <a:prstGeom prst="rect">
              <a:avLst/>
            </a:prstGeom>
          </p:spPr>
          <p:txBody>
            <a:bodyPr anchor="t" rtlCol="false" tIns="0" lIns="0" bIns="0" rIns="0">
              <a:spAutoFit/>
            </a:bodyPr>
            <a:lstStyle/>
            <a:p>
              <a:pPr algn="ctr">
                <a:lnSpc>
                  <a:spcPts val="1801"/>
                </a:lnSpc>
              </a:pPr>
              <a:r>
                <a:rPr lang="en-US" sz="1287">
                  <a:solidFill>
                    <a:srgbClr val="000000"/>
                  </a:solidFill>
                  <a:latin typeface="Lato Bold"/>
                </a:rPr>
                <a:t>Bias</a:t>
              </a:r>
            </a:p>
            <a:p>
              <a:pPr algn="ctr">
                <a:lnSpc>
                  <a:spcPts val="1801"/>
                </a:lnSpc>
              </a:pPr>
              <a:r>
                <a:rPr lang="en-US" sz="1287">
                  <a:solidFill>
                    <a:srgbClr val="000000"/>
                  </a:solidFill>
                  <a:latin typeface="Lato Bold"/>
                </a:rPr>
                <a:t>b</a:t>
              </a:r>
            </a:p>
          </p:txBody>
        </p:sp>
        <p:sp>
          <p:nvSpPr>
            <p:cNvPr name="TextBox 120" id="120"/>
            <p:cNvSpPr txBox="true"/>
            <p:nvPr/>
          </p:nvSpPr>
          <p:spPr>
            <a:xfrm rot="0">
              <a:off x="1343967" y="1102627"/>
              <a:ext cx="681238" cy="301546"/>
            </a:xfrm>
            <a:prstGeom prst="rect">
              <a:avLst/>
            </a:prstGeom>
          </p:spPr>
          <p:txBody>
            <a:bodyPr anchor="t" rtlCol="false" tIns="0" lIns="0" bIns="0" rIns="0">
              <a:spAutoFit/>
            </a:bodyPr>
            <a:lstStyle/>
            <a:p>
              <a:pPr algn="ctr">
                <a:lnSpc>
                  <a:spcPts val="1891"/>
                </a:lnSpc>
              </a:pPr>
              <a:r>
                <a:rPr lang="en-US" sz="1351">
                  <a:solidFill>
                    <a:srgbClr val="000000"/>
                  </a:solidFill>
                  <a:latin typeface="Lato Bold"/>
                </a:rPr>
                <a:t>x1</a:t>
              </a:r>
            </a:p>
          </p:txBody>
        </p:sp>
        <p:sp>
          <p:nvSpPr>
            <p:cNvPr name="TextBox 121" id="121"/>
            <p:cNvSpPr txBox="true"/>
            <p:nvPr/>
          </p:nvSpPr>
          <p:spPr>
            <a:xfrm rot="0">
              <a:off x="1300716" y="1939630"/>
              <a:ext cx="681238" cy="301546"/>
            </a:xfrm>
            <a:prstGeom prst="rect">
              <a:avLst/>
            </a:prstGeom>
          </p:spPr>
          <p:txBody>
            <a:bodyPr anchor="t" rtlCol="false" tIns="0" lIns="0" bIns="0" rIns="0">
              <a:spAutoFit/>
            </a:bodyPr>
            <a:lstStyle/>
            <a:p>
              <a:pPr algn="ctr">
                <a:lnSpc>
                  <a:spcPts val="1891"/>
                </a:lnSpc>
              </a:pPr>
              <a:r>
                <a:rPr lang="en-US" sz="1351">
                  <a:solidFill>
                    <a:srgbClr val="000000"/>
                  </a:solidFill>
                  <a:latin typeface="Lato Bold"/>
                </a:rPr>
                <a:t>x2</a:t>
              </a:r>
            </a:p>
          </p:txBody>
        </p:sp>
        <p:sp>
          <p:nvSpPr>
            <p:cNvPr name="TextBox 122" id="122"/>
            <p:cNvSpPr txBox="true"/>
            <p:nvPr/>
          </p:nvSpPr>
          <p:spPr>
            <a:xfrm rot="0">
              <a:off x="1293142" y="2775225"/>
              <a:ext cx="681238" cy="301546"/>
            </a:xfrm>
            <a:prstGeom prst="rect">
              <a:avLst/>
            </a:prstGeom>
          </p:spPr>
          <p:txBody>
            <a:bodyPr anchor="t" rtlCol="false" tIns="0" lIns="0" bIns="0" rIns="0">
              <a:spAutoFit/>
            </a:bodyPr>
            <a:lstStyle/>
            <a:p>
              <a:pPr algn="ctr">
                <a:lnSpc>
                  <a:spcPts val="1891"/>
                </a:lnSpc>
              </a:pPr>
              <a:r>
                <a:rPr lang="en-US" sz="1351">
                  <a:solidFill>
                    <a:srgbClr val="000000"/>
                  </a:solidFill>
                  <a:latin typeface="Lato Bold"/>
                </a:rPr>
                <a:t>x3</a:t>
              </a:r>
            </a:p>
          </p:txBody>
        </p:sp>
        <p:sp>
          <p:nvSpPr>
            <p:cNvPr name="TextBox 123" id="123"/>
            <p:cNvSpPr txBox="true"/>
            <p:nvPr/>
          </p:nvSpPr>
          <p:spPr>
            <a:xfrm rot="0">
              <a:off x="0" y="1802337"/>
              <a:ext cx="1277977" cy="599297"/>
            </a:xfrm>
            <a:prstGeom prst="rect">
              <a:avLst/>
            </a:prstGeom>
          </p:spPr>
          <p:txBody>
            <a:bodyPr anchor="t" rtlCol="false" tIns="0" lIns="0" bIns="0" rIns="0">
              <a:spAutoFit/>
            </a:bodyPr>
            <a:lstStyle/>
            <a:p>
              <a:pPr algn="ctr">
                <a:lnSpc>
                  <a:spcPts val="1801"/>
                </a:lnSpc>
              </a:pPr>
              <a:r>
                <a:rPr lang="en-US" sz="1287">
                  <a:solidFill>
                    <a:srgbClr val="000000"/>
                  </a:solidFill>
                  <a:latin typeface="Lato Bold"/>
                </a:rPr>
                <a:t>Valores de</a:t>
              </a:r>
            </a:p>
            <a:p>
              <a:pPr algn="ctr">
                <a:lnSpc>
                  <a:spcPts val="1801"/>
                </a:lnSpc>
              </a:pPr>
              <a:r>
                <a:rPr lang="en-US" sz="1287">
                  <a:solidFill>
                    <a:srgbClr val="000000"/>
                  </a:solidFill>
                  <a:latin typeface="Lato Bold"/>
                </a:rPr>
                <a:t>entrada</a:t>
              </a:r>
            </a:p>
          </p:txBody>
        </p:sp>
        <p:sp>
          <p:nvSpPr>
            <p:cNvPr name="TextBox 124" id="124"/>
            <p:cNvSpPr txBox="true"/>
            <p:nvPr/>
          </p:nvSpPr>
          <p:spPr>
            <a:xfrm rot="0">
              <a:off x="2927627" y="3385675"/>
              <a:ext cx="819073" cy="296904"/>
            </a:xfrm>
            <a:prstGeom prst="rect">
              <a:avLst/>
            </a:prstGeom>
          </p:spPr>
          <p:txBody>
            <a:bodyPr anchor="t" rtlCol="false" tIns="0" lIns="0" bIns="0" rIns="0">
              <a:spAutoFit/>
            </a:bodyPr>
            <a:lstStyle/>
            <a:p>
              <a:pPr algn="ctr">
                <a:lnSpc>
                  <a:spcPts val="1801"/>
                </a:lnSpc>
              </a:pPr>
              <a:r>
                <a:rPr lang="en-US" sz="1287">
                  <a:solidFill>
                    <a:srgbClr val="000000"/>
                  </a:solidFill>
                  <a:latin typeface="Lato Bold"/>
                </a:rPr>
                <a:t>Pesos</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rot="0">
            <a:off x="-170510" y="1019175"/>
            <a:ext cx="18458510" cy="0"/>
          </a:xfrm>
          <a:prstGeom prst="line">
            <a:avLst/>
          </a:prstGeom>
          <a:ln cap="flat" w="9525">
            <a:solidFill>
              <a:srgbClr val="292727"/>
            </a:solidFill>
            <a:prstDash val="solid"/>
            <a:headEnd type="none" len="sm" w="sm"/>
            <a:tailEnd type="none" len="sm" w="sm"/>
          </a:ln>
        </p:spPr>
      </p:sp>
      <p:sp>
        <p:nvSpPr>
          <p:cNvPr name="AutoShape 3" id="3"/>
          <p:cNvSpPr/>
          <p:nvPr/>
        </p:nvSpPr>
        <p:spPr>
          <a:xfrm rot="0">
            <a:off x="0" y="9258300"/>
            <a:ext cx="18288000" cy="0"/>
          </a:xfrm>
          <a:prstGeom prst="line">
            <a:avLst/>
          </a:prstGeom>
          <a:ln cap="flat" w="9525">
            <a:solidFill>
              <a:srgbClr val="292727"/>
            </a:solidFill>
            <a:prstDash val="solid"/>
            <a:headEnd type="none" len="sm" w="sm"/>
            <a:tailEnd type="none" len="sm" w="sm"/>
          </a:ln>
        </p:spPr>
      </p:sp>
      <p:sp>
        <p:nvSpPr>
          <p:cNvPr name="AutoShape 4" id="4"/>
          <p:cNvSpPr/>
          <p:nvPr/>
        </p:nvSpPr>
        <p:spPr>
          <a:xfrm rot="-5400000">
            <a:off x="-4110037" y="5138738"/>
            <a:ext cx="10287000" cy="0"/>
          </a:xfrm>
          <a:prstGeom prst="line">
            <a:avLst/>
          </a:prstGeom>
          <a:ln cap="flat" w="9525">
            <a:solidFill>
              <a:srgbClr val="292727"/>
            </a:solidFill>
            <a:prstDash val="solid"/>
            <a:headEnd type="none" len="sm" w="sm"/>
            <a:tailEnd type="none" len="sm" w="sm"/>
          </a:ln>
        </p:spPr>
      </p:sp>
      <p:sp>
        <p:nvSpPr>
          <p:cNvPr name="AutoShape 5" id="5"/>
          <p:cNvSpPr/>
          <p:nvPr/>
        </p:nvSpPr>
        <p:spPr>
          <a:xfrm rot="-5400000">
            <a:off x="11947682" y="5138738"/>
            <a:ext cx="10287000" cy="0"/>
          </a:xfrm>
          <a:prstGeom prst="line">
            <a:avLst/>
          </a:prstGeom>
          <a:ln cap="flat" w="9525">
            <a:solidFill>
              <a:srgbClr val="292727"/>
            </a:solidFill>
            <a:prstDash val="solid"/>
            <a:headEnd type="none" len="sm" w="sm"/>
            <a:tailEnd type="none" len="sm" w="sm"/>
          </a:ln>
        </p:spPr>
      </p:sp>
      <p:graphicFrame>
        <p:nvGraphicFramePr>
          <p:cNvPr name="Table 6" id="6"/>
          <p:cNvGraphicFramePr>
            <a:graphicFrameLocks noGrp="true"/>
          </p:cNvGraphicFramePr>
          <p:nvPr/>
        </p:nvGraphicFramePr>
        <p:xfrm>
          <a:off x="1125494" y="3492391"/>
          <a:ext cx="2404380" cy="2701121"/>
        </p:xfrm>
        <a:graphic>
          <a:graphicData uri="http://schemas.openxmlformats.org/drawingml/2006/table">
            <a:tbl>
              <a:tblPr/>
              <a:tblGrid>
                <a:gridCol w="394847"/>
                <a:gridCol w="400444"/>
                <a:gridCol w="397646"/>
                <a:gridCol w="393304"/>
                <a:gridCol w="423191"/>
                <a:gridCol w="394948"/>
              </a:tblGrid>
              <a:tr h="387505">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800202"/>
                      </a:solidFill>
                      <a:prstDash val="solid"/>
                      <a:round/>
                      <a:headEnd type="none" w="med" len="med"/>
                      <a:tailEnd type="none" w="med" len="med"/>
                    </a:lnL>
                    <a:lnR cmpd="sng" algn="ctr" cap="flat" w="19050">
                      <a:solidFill>
                        <a:srgbClr val="800202"/>
                      </a:solidFill>
                      <a:prstDash val="solid"/>
                      <a:round/>
                      <a:headEnd type="none" w="med" len="med"/>
                      <a:tailEnd type="none" w="med" len="med"/>
                    </a:lnR>
                    <a:lnT cmpd="sng" algn="ctr" cap="flat" w="19050">
                      <a:solidFill>
                        <a:srgbClr val="800202"/>
                      </a:solidFill>
                      <a:prstDash val="solid"/>
                      <a:round/>
                      <a:headEnd type="none" w="med" len="med"/>
                      <a:tailEnd type="none" w="med" len="med"/>
                    </a:lnT>
                    <a:lnB cmpd="sng" algn="ctr" cap="flat" w="19050">
                      <a:solidFill>
                        <a:srgbClr val="800202"/>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800202"/>
                      </a:solidFill>
                      <a:prstDash val="solid"/>
                      <a:round/>
                      <a:headEnd type="none" w="med" len="med"/>
                      <a:tailEnd type="none" w="med" len="med"/>
                    </a:lnL>
                    <a:lnR cmpd="sng" algn="ctr" cap="flat" w="19050">
                      <a:solidFill>
                        <a:srgbClr val="800202"/>
                      </a:solidFill>
                      <a:prstDash val="solid"/>
                      <a:round/>
                      <a:headEnd type="none" w="med" len="med"/>
                      <a:tailEnd type="none" w="med" len="med"/>
                    </a:lnR>
                    <a:lnT cmpd="sng" algn="ctr" cap="flat" w="19050">
                      <a:solidFill>
                        <a:srgbClr val="800202"/>
                      </a:solidFill>
                      <a:prstDash val="solid"/>
                      <a:round/>
                      <a:headEnd type="none" w="med" len="med"/>
                      <a:tailEnd type="none" w="med" len="med"/>
                    </a:lnT>
                    <a:lnB cmpd="sng" algn="ctr" cap="flat" w="19050">
                      <a:solidFill>
                        <a:srgbClr val="800202"/>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800202"/>
                      </a:solidFill>
                      <a:prstDash val="solid"/>
                      <a:round/>
                      <a:headEnd type="none" w="med" len="med"/>
                      <a:tailEnd type="none" w="med" len="med"/>
                    </a:lnL>
                    <a:lnR cmpd="sng" algn="ctr" cap="flat" w="19050">
                      <a:solidFill>
                        <a:srgbClr val="800202"/>
                      </a:solidFill>
                      <a:prstDash val="solid"/>
                      <a:round/>
                      <a:headEnd type="none" w="med" len="med"/>
                      <a:tailEnd type="none" w="med" len="med"/>
                    </a:lnR>
                    <a:lnT cmpd="sng" algn="ctr" cap="flat" w="19050">
                      <a:solidFill>
                        <a:srgbClr val="800202"/>
                      </a:solidFill>
                      <a:prstDash val="solid"/>
                      <a:round/>
                      <a:headEnd type="none" w="med" len="med"/>
                      <a:tailEnd type="none" w="med" len="med"/>
                    </a:lnT>
                    <a:lnB cmpd="sng" algn="ctr" cap="flat" w="19050">
                      <a:solidFill>
                        <a:srgbClr val="800202"/>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800202"/>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r>
              <a:tr h="385105">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800202"/>
                      </a:solidFill>
                      <a:prstDash val="solid"/>
                      <a:round/>
                      <a:headEnd type="none" w="med" len="med"/>
                      <a:tailEnd type="none" w="med" len="med"/>
                    </a:lnL>
                    <a:lnR cmpd="sng" algn="ctr" cap="flat" w="19050">
                      <a:solidFill>
                        <a:srgbClr val="800202"/>
                      </a:solidFill>
                      <a:prstDash val="solid"/>
                      <a:round/>
                      <a:headEnd type="none" w="med" len="med"/>
                      <a:tailEnd type="none" w="med" len="med"/>
                    </a:lnR>
                    <a:lnT cmpd="sng" algn="ctr" cap="flat" w="19050">
                      <a:solidFill>
                        <a:srgbClr val="800202"/>
                      </a:solidFill>
                      <a:prstDash val="solid"/>
                      <a:round/>
                      <a:headEnd type="none" w="med" len="med"/>
                      <a:tailEnd type="none" w="med" len="med"/>
                    </a:lnT>
                    <a:lnB cmpd="sng" algn="ctr" cap="flat" w="19050">
                      <a:solidFill>
                        <a:srgbClr val="800202"/>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230</a:t>
                      </a:r>
                      <a:endParaRPr lang="en-US" sz="1100"/>
                    </a:p>
                  </a:txBody>
                  <a:tcPr marL="0" marR="0" marT="0" marB="0" anchor="ctr">
                    <a:lnL cmpd="sng" algn="ctr" cap="flat" w="19050">
                      <a:solidFill>
                        <a:srgbClr val="800202"/>
                      </a:solidFill>
                      <a:prstDash val="solid"/>
                      <a:round/>
                      <a:headEnd type="none" w="med" len="med"/>
                      <a:tailEnd type="none" w="med" len="med"/>
                    </a:lnL>
                    <a:lnR cmpd="sng" algn="ctr" cap="flat" w="19050">
                      <a:solidFill>
                        <a:srgbClr val="800202"/>
                      </a:solidFill>
                      <a:prstDash val="solid"/>
                      <a:round/>
                      <a:headEnd type="none" w="med" len="med"/>
                      <a:tailEnd type="none" w="med" len="med"/>
                    </a:lnR>
                    <a:lnT cmpd="sng" algn="ctr" cap="flat" w="19050">
                      <a:solidFill>
                        <a:srgbClr val="800202"/>
                      </a:solidFill>
                      <a:prstDash val="solid"/>
                      <a:round/>
                      <a:headEnd type="none" w="med" len="med"/>
                      <a:tailEnd type="none" w="med" len="med"/>
                    </a:lnT>
                    <a:lnB cmpd="sng" algn="ctr" cap="flat" w="19050">
                      <a:solidFill>
                        <a:srgbClr val="800202"/>
                      </a:solidFill>
                      <a:prstDash val="solid"/>
                      <a:round/>
                      <a:headEnd type="none" w="med" len="med"/>
                      <a:tailEnd type="none" w="med" len="med"/>
                    </a:lnB>
                    <a:solidFill>
                      <a:srgbClr val="E05A47"/>
                    </a:solidFill>
                  </a:tcPr>
                </a:tc>
                <a:tc>
                  <a:txBody>
                    <a:bodyPr anchor="t" rtlCol="false"/>
                    <a:lstStyle/>
                    <a:p>
                      <a:pPr algn="ctr">
                        <a:lnSpc>
                          <a:spcPts val="1540"/>
                        </a:lnSpc>
                        <a:defRPr/>
                      </a:pPr>
                      <a:r>
                        <a:rPr lang="en-US" sz="1100">
                          <a:solidFill>
                            <a:srgbClr val="000000"/>
                          </a:solidFill>
                          <a:latin typeface="Inter Bold"/>
                        </a:rPr>
                        <a:t>230</a:t>
                      </a:r>
                      <a:endParaRPr lang="en-US" sz="1100"/>
                    </a:p>
                  </a:txBody>
                  <a:tcPr marL="0" marR="0" marT="0" marB="0" anchor="ctr">
                    <a:lnL cmpd="sng" algn="ctr" cap="flat" w="19050">
                      <a:solidFill>
                        <a:srgbClr val="800202"/>
                      </a:solidFill>
                      <a:prstDash val="solid"/>
                      <a:round/>
                      <a:headEnd type="none" w="med" len="med"/>
                      <a:tailEnd type="none" w="med" len="med"/>
                    </a:lnL>
                    <a:lnR cmpd="sng" algn="ctr" cap="flat" w="19050">
                      <a:solidFill>
                        <a:srgbClr val="800202"/>
                      </a:solidFill>
                      <a:prstDash val="solid"/>
                      <a:round/>
                      <a:headEnd type="none" w="med" len="med"/>
                      <a:tailEnd type="none" w="med" len="med"/>
                    </a:lnR>
                    <a:lnT cmpd="sng" algn="ctr" cap="flat" w="19050">
                      <a:solidFill>
                        <a:srgbClr val="800202"/>
                      </a:solidFill>
                      <a:prstDash val="solid"/>
                      <a:round/>
                      <a:headEnd type="none" w="med" len="med"/>
                      <a:tailEnd type="none" w="med" len="med"/>
                    </a:lnT>
                    <a:lnB cmpd="sng" algn="ctr" cap="flat" w="19050">
                      <a:solidFill>
                        <a:srgbClr val="800202"/>
                      </a:solidFill>
                      <a:prstDash val="solid"/>
                      <a:round/>
                      <a:headEnd type="none" w="med" len="med"/>
                      <a:tailEnd type="none" w="med" len="med"/>
                    </a:lnB>
                    <a:solidFill>
                      <a:srgbClr val="E05A47"/>
                    </a:solidFill>
                  </a:tcPr>
                </a:tc>
                <a:tc>
                  <a:txBody>
                    <a:bodyPr anchor="t" rtlCol="false"/>
                    <a:lstStyle/>
                    <a:p>
                      <a:pPr algn="ctr">
                        <a:lnSpc>
                          <a:spcPts val="1540"/>
                        </a:lnSpc>
                        <a:defRPr/>
                      </a:pPr>
                      <a:r>
                        <a:rPr lang="en-US" sz="1100">
                          <a:solidFill>
                            <a:srgbClr val="000000"/>
                          </a:solidFill>
                          <a:latin typeface="Inter Bold"/>
                        </a:rPr>
                        <a:t>230</a:t>
                      </a:r>
                      <a:endParaRPr lang="en-US" sz="1100"/>
                    </a:p>
                  </a:txBody>
                  <a:tcPr marL="0" marR="0" marT="0" marB="0" anchor="ctr">
                    <a:lnL cmpd="sng" algn="ctr" cap="flat" w="19050">
                      <a:solidFill>
                        <a:srgbClr val="800202"/>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E05A47"/>
                    </a:solidFill>
                  </a:tcPr>
                </a:tc>
                <a:tc>
                  <a:txBody>
                    <a:bodyPr anchor="t" rtlCol="false"/>
                    <a:lstStyle/>
                    <a:p>
                      <a:pPr algn="ctr">
                        <a:lnSpc>
                          <a:spcPts val="1540"/>
                        </a:lnSpc>
                        <a:defRPr/>
                      </a:pPr>
                      <a:r>
                        <a:rPr lang="en-US" sz="1100">
                          <a:solidFill>
                            <a:srgbClr val="000000"/>
                          </a:solidFill>
                          <a:latin typeface="Inter Bold"/>
                        </a:rPr>
                        <a:t>230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E05A47"/>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r>
              <a:tr h="386513">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800202"/>
                      </a:solidFill>
                      <a:prstDash val="solid"/>
                      <a:round/>
                      <a:headEnd type="none" w="med" len="med"/>
                      <a:tailEnd type="none" w="med" len="med"/>
                    </a:lnL>
                    <a:lnR cmpd="sng" algn="ctr" cap="flat" w="19050">
                      <a:solidFill>
                        <a:srgbClr val="800202"/>
                      </a:solidFill>
                      <a:prstDash val="solid"/>
                      <a:round/>
                      <a:headEnd type="none" w="med" len="med"/>
                      <a:tailEnd type="none" w="med" len="med"/>
                    </a:lnR>
                    <a:lnT cmpd="sng" algn="ctr" cap="flat" w="19050">
                      <a:solidFill>
                        <a:srgbClr val="800202"/>
                      </a:solidFill>
                      <a:prstDash val="solid"/>
                      <a:round/>
                      <a:headEnd type="none" w="med" len="med"/>
                      <a:tailEnd type="none" w="med" len="med"/>
                    </a:lnT>
                    <a:lnB cmpd="sng" algn="ctr" cap="flat" w="19050">
                      <a:solidFill>
                        <a:srgbClr val="800202"/>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230</a:t>
                      </a:r>
                      <a:endParaRPr lang="en-US" sz="1100"/>
                    </a:p>
                  </a:txBody>
                  <a:tcPr marL="0" marR="0" marT="0" marB="0" anchor="ctr">
                    <a:lnL cmpd="sng" algn="ctr" cap="flat" w="19050">
                      <a:solidFill>
                        <a:srgbClr val="800202"/>
                      </a:solidFill>
                      <a:prstDash val="solid"/>
                      <a:round/>
                      <a:headEnd type="none" w="med" len="med"/>
                      <a:tailEnd type="none" w="med" len="med"/>
                    </a:lnL>
                    <a:lnR cmpd="sng" algn="ctr" cap="flat" w="19050">
                      <a:solidFill>
                        <a:srgbClr val="800202"/>
                      </a:solidFill>
                      <a:prstDash val="solid"/>
                      <a:round/>
                      <a:headEnd type="none" w="med" len="med"/>
                      <a:tailEnd type="none" w="med" len="med"/>
                    </a:lnR>
                    <a:lnT cmpd="sng" algn="ctr" cap="flat" w="19050">
                      <a:solidFill>
                        <a:srgbClr val="800202"/>
                      </a:solidFill>
                      <a:prstDash val="solid"/>
                      <a:round/>
                      <a:headEnd type="none" w="med" len="med"/>
                      <a:tailEnd type="none" w="med" len="med"/>
                    </a:lnT>
                    <a:lnB cmpd="sng" algn="ctr" cap="flat" w="19050">
                      <a:solidFill>
                        <a:srgbClr val="800202"/>
                      </a:solidFill>
                      <a:prstDash val="solid"/>
                      <a:round/>
                      <a:headEnd type="none" w="med" len="med"/>
                      <a:tailEnd type="none" w="med" len="med"/>
                    </a:lnB>
                    <a:solidFill>
                      <a:srgbClr val="E05A47"/>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800202"/>
                      </a:solidFill>
                      <a:prstDash val="solid"/>
                      <a:round/>
                      <a:headEnd type="none" w="med" len="med"/>
                      <a:tailEnd type="none" w="med" len="med"/>
                    </a:lnL>
                    <a:lnR cmpd="sng" algn="ctr" cap="flat" w="19050">
                      <a:solidFill>
                        <a:srgbClr val="800202"/>
                      </a:solidFill>
                      <a:prstDash val="solid"/>
                      <a:round/>
                      <a:headEnd type="none" w="med" len="med"/>
                      <a:tailEnd type="none" w="med" len="med"/>
                    </a:lnR>
                    <a:lnT cmpd="sng" algn="ctr" cap="flat" w="19050">
                      <a:solidFill>
                        <a:srgbClr val="800202"/>
                      </a:solidFill>
                      <a:prstDash val="solid"/>
                      <a:round/>
                      <a:headEnd type="none" w="med" len="med"/>
                      <a:tailEnd type="none" w="med" len="med"/>
                    </a:lnT>
                    <a:lnB cmpd="sng" algn="ctr" cap="flat" w="19050">
                      <a:solidFill>
                        <a:srgbClr val="800202"/>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800202"/>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r>
              <a:tr h="383186">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800202"/>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230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800202"/>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E05A47"/>
                    </a:solidFill>
                  </a:tcPr>
                </a:tc>
                <a:tc>
                  <a:txBody>
                    <a:bodyPr anchor="t" rtlCol="false"/>
                    <a:lstStyle/>
                    <a:p>
                      <a:pPr algn="ctr">
                        <a:lnSpc>
                          <a:spcPts val="1540"/>
                        </a:lnSpc>
                        <a:defRPr/>
                      </a:pPr>
                      <a:r>
                        <a:rPr lang="en-US" sz="1100">
                          <a:solidFill>
                            <a:srgbClr val="000000"/>
                          </a:solidFill>
                          <a:latin typeface="Inter Bold"/>
                        </a:rPr>
                        <a:t>230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800202"/>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E05A47"/>
                    </a:solidFill>
                  </a:tcPr>
                </a:tc>
                <a:tc>
                  <a:txBody>
                    <a:bodyPr anchor="t" rtlCol="false"/>
                    <a:lstStyle/>
                    <a:p>
                      <a:pPr algn="ctr">
                        <a:lnSpc>
                          <a:spcPts val="1540"/>
                        </a:lnSpc>
                        <a:defRPr/>
                      </a:pPr>
                      <a:r>
                        <a:rPr lang="en-US" sz="1100">
                          <a:solidFill>
                            <a:srgbClr val="000000"/>
                          </a:solidFill>
                          <a:latin typeface="Inter Bold"/>
                        </a:rPr>
                        <a:t>230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E05A47"/>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r>
              <a:tr h="381460">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230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E05A47"/>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r>
              <a:tr h="385609">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230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E05A47"/>
                    </a:solidFill>
                  </a:tcPr>
                </a:tc>
                <a:tc>
                  <a:txBody>
                    <a:bodyPr anchor="t" rtlCol="false"/>
                    <a:lstStyle/>
                    <a:p>
                      <a:pPr algn="ctr">
                        <a:lnSpc>
                          <a:spcPts val="1540"/>
                        </a:lnSpc>
                        <a:defRPr/>
                      </a:pPr>
                      <a:r>
                        <a:rPr lang="en-US" sz="1100">
                          <a:solidFill>
                            <a:srgbClr val="000000"/>
                          </a:solidFill>
                          <a:latin typeface="Inter Bold"/>
                        </a:rPr>
                        <a:t>230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E05A47"/>
                    </a:solidFill>
                  </a:tcPr>
                </a:tc>
                <a:tc>
                  <a:txBody>
                    <a:bodyPr anchor="t" rtlCol="false"/>
                    <a:lstStyle/>
                    <a:p>
                      <a:pPr algn="ctr">
                        <a:lnSpc>
                          <a:spcPts val="1540"/>
                        </a:lnSpc>
                        <a:defRPr/>
                      </a:pPr>
                      <a:r>
                        <a:rPr lang="en-US" sz="1100">
                          <a:solidFill>
                            <a:srgbClr val="000000"/>
                          </a:solidFill>
                          <a:latin typeface="Inter Bold"/>
                        </a:rPr>
                        <a:t>230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E05A47"/>
                    </a:solidFill>
                  </a:tcPr>
                </a:tc>
                <a:tc>
                  <a:txBody>
                    <a:bodyPr anchor="t" rtlCol="false"/>
                    <a:lstStyle/>
                    <a:p>
                      <a:pPr algn="ctr">
                        <a:lnSpc>
                          <a:spcPts val="1540"/>
                        </a:lnSpc>
                        <a:defRPr/>
                      </a:pPr>
                      <a:r>
                        <a:rPr lang="en-US" sz="1100">
                          <a:solidFill>
                            <a:srgbClr val="000000"/>
                          </a:solidFill>
                          <a:latin typeface="Inter Bold"/>
                        </a:rPr>
                        <a:t>230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E05A47"/>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r>
              <a:tr h="391744">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r>
            </a:tbl>
          </a:graphicData>
        </a:graphic>
      </p:graphicFrame>
      <p:graphicFrame>
        <p:nvGraphicFramePr>
          <p:cNvPr name="Table 7" id="7"/>
          <p:cNvGraphicFramePr>
            <a:graphicFrameLocks noGrp="true"/>
          </p:cNvGraphicFramePr>
          <p:nvPr/>
        </p:nvGraphicFramePr>
        <p:xfrm>
          <a:off x="7923212" y="3492391"/>
          <a:ext cx="1603359" cy="1929251"/>
        </p:xfrm>
        <a:graphic>
          <a:graphicData uri="http://schemas.openxmlformats.org/drawingml/2006/table">
            <a:tbl>
              <a:tblPr/>
              <a:tblGrid>
                <a:gridCol w="393842"/>
                <a:gridCol w="399489"/>
                <a:gridCol w="393545"/>
                <a:gridCol w="416483"/>
              </a:tblGrid>
              <a:tr h="388609">
                <a:tc>
                  <a:txBody>
                    <a:bodyPr anchor="t" rtlCol="false"/>
                    <a:lstStyle/>
                    <a:p>
                      <a:pPr algn="ctr">
                        <a:lnSpc>
                          <a:spcPts val="1540"/>
                        </a:lnSpc>
                        <a:defRPr/>
                      </a:pPr>
                      <a:r>
                        <a:rPr lang="en-US" sz="1100">
                          <a:solidFill>
                            <a:srgbClr val="000000"/>
                          </a:solidFill>
                          <a:latin typeface="Inter Bold"/>
                        </a:rPr>
                        <a:t>100</a:t>
                      </a:r>
                      <a:endParaRPr lang="en-US" sz="1100"/>
                    </a:p>
                  </a:txBody>
                  <a:tcPr marL="0" marR="0" marT="0" marB="0" anchor="ctr">
                    <a:lnL cmpd="sng" algn="ctr" cap="flat" w="19050">
                      <a:solidFill>
                        <a:srgbClr val="303C36"/>
                      </a:solidFill>
                      <a:prstDash val="solid"/>
                      <a:round/>
                      <a:headEnd type="none" w="med" len="med"/>
                      <a:tailEnd type="none" w="med" len="med"/>
                    </a:lnL>
                    <a:lnR cmpd="sng" algn="ctr" cap="flat" w="19050">
                      <a:solidFill>
                        <a:srgbClr val="303C36"/>
                      </a:solidFill>
                      <a:prstDash val="solid"/>
                      <a:round/>
                      <a:headEnd type="none" w="med" len="med"/>
                      <a:tailEnd type="none" w="med" len="med"/>
                    </a:lnR>
                    <a:lnT cmpd="sng" algn="ctr" cap="flat" w="19050">
                      <a:solidFill>
                        <a:srgbClr val="303C36"/>
                      </a:solidFill>
                      <a:prstDash val="solid"/>
                      <a:round/>
                      <a:headEnd type="none" w="med" len="med"/>
                      <a:tailEnd type="none" w="med" len="med"/>
                    </a:lnT>
                    <a:lnB cmpd="sng" algn="ctr" cap="flat" w="19050">
                      <a:solidFill>
                        <a:srgbClr val="303C36"/>
                      </a:solidFill>
                      <a:prstDash val="solid"/>
                      <a:round/>
                      <a:headEnd type="none" w="med" len="med"/>
                      <a:tailEnd type="none" w="med" len="med"/>
                    </a:lnB>
                    <a:solidFill>
                      <a:srgbClr val="FF5757"/>
                    </a:solidFill>
                  </a:tcPr>
                </a:tc>
                <a:tc>
                  <a:txBody>
                    <a:bodyPr anchor="t" rtlCol="false"/>
                    <a:lstStyle/>
                    <a:p>
                      <a:pPr algn="ctr">
                        <a:lnSpc>
                          <a:spcPts val="1540"/>
                        </a:lnSpc>
                        <a:defRPr/>
                      </a:pPr>
                      <a:endParaRPr lang="en-US" sz="1100"/>
                    </a:p>
                  </a:txBody>
                  <a:tcPr marL="0" marR="0" marT="0" marB="0" anchor="ctr">
                    <a:lnL cmpd="sng" algn="ctr" cap="flat" w="19050">
                      <a:solidFill>
                        <a:srgbClr val="303C36"/>
                      </a:solidFill>
                      <a:prstDash val="solid"/>
                      <a:round/>
                      <a:headEnd type="none" w="med" len="med"/>
                      <a:tailEnd type="none" w="med" len="med"/>
                    </a:lnL>
                    <a:lnR cmpd="sng" algn="ctr" cap="flat" w="19050">
                      <a:solidFill>
                        <a:srgbClr val="303C36"/>
                      </a:solidFill>
                      <a:prstDash val="solid"/>
                      <a:round/>
                      <a:headEnd type="none" w="med" len="med"/>
                      <a:tailEnd type="none" w="med" len="med"/>
                    </a:lnR>
                    <a:lnT cmpd="sng" algn="ctr" cap="flat" w="19050">
                      <a:solidFill>
                        <a:srgbClr val="303C36"/>
                      </a:solidFill>
                      <a:prstDash val="solid"/>
                      <a:round/>
                      <a:headEnd type="none" w="med" len="med"/>
                      <a:tailEnd type="none" w="med" len="med"/>
                    </a:lnT>
                    <a:lnB cmpd="sng" algn="ctr" cap="flat" w="19050">
                      <a:solidFill>
                        <a:srgbClr val="303C36"/>
                      </a:solidFill>
                      <a:prstDash val="solid"/>
                      <a:round/>
                      <a:headEnd type="none" w="med" len="med"/>
                      <a:tailEnd type="none" w="med" len="med"/>
                    </a:lnB>
                    <a:solidFill>
                      <a:srgbClr val="FFFFFF"/>
                    </a:solidFill>
                  </a:tcPr>
                </a:tc>
                <a:tc>
                  <a:txBody>
                    <a:bodyPr anchor="t" rtlCol="false"/>
                    <a:lstStyle/>
                    <a:p>
                      <a:pPr algn="ctr">
                        <a:lnSpc>
                          <a:spcPts val="1540"/>
                        </a:lnSpc>
                        <a:defRPr/>
                      </a:pPr>
                      <a:endParaRPr lang="en-US" sz="1100"/>
                    </a:p>
                  </a:txBody>
                  <a:tcPr marL="0" marR="0" marT="0" marB="0" anchor="ctr">
                    <a:lnL cmpd="sng" algn="ctr" cap="flat" w="19050">
                      <a:solidFill>
                        <a:srgbClr val="303C36"/>
                      </a:solidFill>
                      <a:prstDash val="solid"/>
                      <a:round/>
                      <a:headEnd type="none" w="med" len="med"/>
                      <a:tailEnd type="none" w="med" len="med"/>
                    </a:lnL>
                    <a:lnR cmpd="sng" algn="ctr" cap="flat" w="19050">
                      <a:solidFill>
                        <a:srgbClr val="303C36"/>
                      </a:solidFill>
                      <a:prstDash val="solid"/>
                      <a:round/>
                      <a:headEnd type="none" w="med" len="med"/>
                      <a:tailEnd type="none" w="med" len="med"/>
                    </a:lnR>
                    <a:lnT cmpd="sng" algn="ctr" cap="flat" w="19050">
                      <a:solidFill>
                        <a:srgbClr val="303C36"/>
                      </a:solidFill>
                      <a:prstDash val="solid"/>
                      <a:round/>
                      <a:headEnd type="none" w="med" len="med"/>
                      <a:tailEnd type="none" w="med" len="med"/>
                    </a:lnT>
                    <a:lnB cmpd="sng" algn="ctr" cap="flat" w="19050">
                      <a:solidFill>
                        <a:srgbClr val="303C36"/>
                      </a:solidFill>
                      <a:prstDash val="solid"/>
                      <a:round/>
                      <a:headEnd type="none" w="med" len="med"/>
                      <a:tailEnd type="none" w="med" len="med"/>
                    </a:lnB>
                    <a:solidFill>
                      <a:srgbClr val="FFFFFF"/>
                    </a:solidFill>
                  </a:tcPr>
                </a:tc>
                <a:tc>
                  <a:txBody>
                    <a:bodyPr anchor="t" rtlCol="false"/>
                    <a:lstStyle/>
                    <a:p>
                      <a:pPr algn="ctr">
                        <a:lnSpc>
                          <a:spcPts val="1540"/>
                        </a:lnSpc>
                        <a:defRPr/>
                      </a:pPr>
                      <a:endParaRPr lang="en-US" sz="1100"/>
                    </a:p>
                  </a:txBody>
                  <a:tcPr marL="0" marR="0" marT="0" marB="0" anchor="ctr">
                    <a:lnL cmpd="sng" algn="ctr" cap="flat" w="19050">
                      <a:solidFill>
                        <a:srgbClr val="303C36"/>
                      </a:solidFill>
                      <a:prstDash val="solid"/>
                      <a:round/>
                      <a:headEnd type="none" w="med" len="med"/>
                      <a:tailEnd type="none" w="med" len="med"/>
                    </a:lnL>
                    <a:lnR cmpd="sng" algn="ctr" cap="flat" w="19050">
                      <a:solidFill>
                        <a:srgbClr val="303C36"/>
                      </a:solidFill>
                      <a:prstDash val="solid"/>
                      <a:round/>
                      <a:headEnd type="none" w="med" len="med"/>
                      <a:tailEnd type="none" w="med" len="med"/>
                    </a:lnR>
                    <a:lnT cmpd="sng" algn="ctr" cap="flat" w="19050">
                      <a:solidFill>
                        <a:srgbClr val="303C36"/>
                      </a:solidFill>
                      <a:prstDash val="solid"/>
                      <a:round/>
                      <a:headEnd type="none" w="med" len="med"/>
                      <a:tailEnd type="none" w="med" len="med"/>
                    </a:lnT>
                    <a:lnB cmpd="sng" algn="ctr" cap="flat" w="19050">
                      <a:solidFill>
                        <a:srgbClr val="303C36"/>
                      </a:solidFill>
                      <a:prstDash val="solid"/>
                      <a:round/>
                      <a:headEnd type="none" w="med" len="med"/>
                      <a:tailEnd type="none" w="med" len="med"/>
                    </a:lnB>
                    <a:solidFill>
                      <a:srgbClr val="FFFFFF"/>
                    </a:solidFill>
                  </a:tcPr>
                </a:tc>
              </a:tr>
              <a:tr h="386202">
                <a:tc>
                  <a:txBody>
                    <a:bodyPr anchor="t" rtlCol="false"/>
                    <a:lstStyle/>
                    <a:p>
                      <a:pPr algn="ctr">
                        <a:lnSpc>
                          <a:spcPts val="1540"/>
                        </a:lnSpc>
                        <a:defRPr/>
                      </a:pPr>
                      <a:endParaRPr lang="en-US" sz="1100"/>
                    </a:p>
                  </a:txBody>
                  <a:tcPr marL="0" marR="0" marT="0" marB="0" anchor="ctr">
                    <a:lnL cmpd="sng" algn="ctr" cap="flat" w="19050">
                      <a:solidFill>
                        <a:srgbClr val="303C36"/>
                      </a:solidFill>
                      <a:prstDash val="solid"/>
                      <a:round/>
                      <a:headEnd type="none" w="med" len="med"/>
                      <a:tailEnd type="none" w="med" len="med"/>
                    </a:lnL>
                    <a:lnR cmpd="sng" algn="ctr" cap="flat" w="19050">
                      <a:solidFill>
                        <a:srgbClr val="303C36"/>
                      </a:solidFill>
                      <a:prstDash val="solid"/>
                      <a:round/>
                      <a:headEnd type="none" w="med" len="med"/>
                      <a:tailEnd type="none" w="med" len="med"/>
                    </a:lnR>
                    <a:lnT cmpd="sng" algn="ctr" cap="flat" w="19050">
                      <a:solidFill>
                        <a:srgbClr val="303C36"/>
                      </a:solidFill>
                      <a:prstDash val="solid"/>
                      <a:round/>
                      <a:headEnd type="none" w="med" len="med"/>
                      <a:tailEnd type="none" w="med" len="med"/>
                    </a:lnT>
                    <a:lnB cmpd="sng" algn="ctr" cap="flat" w="19050">
                      <a:solidFill>
                        <a:srgbClr val="303C36"/>
                      </a:solidFill>
                      <a:prstDash val="solid"/>
                      <a:round/>
                      <a:headEnd type="none" w="med" len="med"/>
                      <a:tailEnd type="none" w="med" len="med"/>
                    </a:lnB>
                    <a:solidFill>
                      <a:srgbClr val="FFFFFF"/>
                    </a:solidFill>
                  </a:tcPr>
                </a:tc>
                <a:tc>
                  <a:txBody>
                    <a:bodyPr anchor="t" rtlCol="false"/>
                    <a:lstStyle/>
                    <a:p>
                      <a:pPr algn="ctr">
                        <a:lnSpc>
                          <a:spcPts val="1540"/>
                        </a:lnSpc>
                        <a:defRPr/>
                      </a:pPr>
                      <a:endParaRPr lang="en-US" sz="1100"/>
                    </a:p>
                  </a:txBody>
                  <a:tcPr marL="0" marR="0" marT="0" marB="0" anchor="ctr">
                    <a:lnL cmpd="sng" algn="ctr" cap="flat" w="19050">
                      <a:solidFill>
                        <a:srgbClr val="303C36"/>
                      </a:solidFill>
                      <a:prstDash val="solid"/>
                      <a:round/>
                      <a:headEnd type="none" w="med" len="med"/>
                      <a:tailEnd type="none" w="med" len="med"/>
                    </a:lnL>
                    <a:lnR cmpd="sng" algn="ctr" cap="flat" w="19050">
                      <a:solidFill>
                        <a:srgbClr val="303C36"/>
                      </a:solidFill>
                      <a:prstDash val="solid"/>
                      <a:round/>
                      <a:headEnd type="none" w="med" len="med"/>
                      <a:tailEnd type="none" w="med" len="med"/>
                    </a:lnR>
                    <a:lnT cmpd="sng" algn="ctr" cap="flat" w="19050">
                      <a:solidFill>
                        <a:srgbClr val="303C36"/>
                      </a:solidFill>
                      <a:prstDash val="solid"/>
                      <a:round/>
                      <a:headEnd type="none" w="med" len="med"/>
                      <a:tailEnd type="none" w="med" len="med"/>
                    </a:lnT>
                    <a:lnB cmpd="sng" algn="ctr" cap="flat" w="19050">
                      <a:solidFill>
                        <a:srgbClr val="303C36"/>
                      </a:solidFill>
                      <a:prstDash val="solid"/>
                      <a:round/>
                      <a:headEnd type="none" w="med" len="med"/>
                      <a:tailEnd type="none" w="med" len="med"/>
                    </a:lnB>
                    <a:solidFill>
                      <a:srgbClr val="FFFFFF"/>
                    </a:solidFill>
                  </a:tcPr>
                </a:tc>
                <a:tc>
                  <a:txBody>
                    <a:bodyPr anchor="t" rtlCol="false"/>
                    <a:lstStyle/>
                    <a:p>
                      <a:pPr algn="ctr">
                        <a:lnSpc>
                          <a:spcPts val="1540"/>
                        </a:lnSpc>
                        <a:defRPr/>
                      </a:pPr>
                      <a:endParaRPr lang="en-US" sz="1100"/>
                    </a:p>
                  </a:txBody>
                  <a:tcPr marL="0" marR="0" marT="0" marB="0" anchor="ctr">
                    <a:lnL cmpd="sng" algn="ctr" cap="flat" w="19050">
                      <a:solidFill>
                        <a:srgbClr val="303C36"/>
                      </a:solidFill>
                      <a:prstDash val="solid"/>
                      <a:round/>
                      <a:headEnd type="none" w="med" len="med"/>
                      <a:tailEnd type="none" w="med" len="med"/>
                    </a:lnL>
                    <a:lnR cmpd="sng" algn="ctr" cap="flat" w="19050">
                      <a:solidFill>
                        <a:srgbClr val="303C36"/>
                      </a:solidFill>
                      <a:prstDash val="solid"/>
                      <a:round/>
                      <a:headEnd type="none" w="med" len="med"/>
                      <a:tailEnd type="none" w="med" len="med"/>
                    </a:lnR>
                    <a:lnT cmpd="sng" algn="ctr" cap="flat" w="19050">
                      <a:solidFill>
                        <a:srgbClr val="303C36"/>
                      </a:solidFill>
                      <a:prstDash val="solid"/>
                      <a:round/>
                      <a:headEnd type="none" w="med" len="med"/>
                      <a:tailEnd type="none" w="med" len="med"/>
                    </a:lnT>
                    <a:lnB cmpd="sng" algn="ctr" cap="flat" w="19050">
                      <a:solidFill>
                        <a:srgbClr val="303C36"/>
                      </a:solidFill>
                      <a:prstDash val="solid"/>
                      <a:round/>
                      <a:headEnd type="none" w="med" len="med"/>
                      <a:tailEnd type="none" w="med" len="med"/>
                    </a:lnB>
                    <a:solidFill>
                      <a:srgbClr val="FFFFFF"/>
                    </a:solidFill>
                  </a:tcPr>
                </a:tc>
                <a:tc>
                  <a:txBody>
                    <a:bodyPr anchor="t" rtlCol="false"/>
                    <a:lstStyle/>
                    <a:p>
                      <a:pPr algn="ctr">
                        <a:lnSpc>
                          <a:spcPts val="1540"/>
                        </a:lnSpc>
                        <a:defRPr/>
                      </a:pPr>
                      <a:endParaRPr lang="en-US" sz="1100"/>
                    </a:p>
                  </a:txBody>
                  <a:tcPr marL="0" marR="0" marT="0" marB="0" anchor="ctr">
                    <a:lnL cmpd="sng" algn="ctr" cap="flat" w="19050">
                      <a:solidFill>
                        <a:srgbClr val="303C36"/>
                      </a:solidFill>
                      <a:prstDash val="solid"/>
                      <a:round/>
                      <a:headEnd type="none" w="med" len="med"/>
                      <a:tailEnd type="none" w="med" len="med"/>
                    </a:lnL>
                    <a:lnR cmpd="sng" algn="ctr" cap="flat" w="19050">
                      <a:solidFill>
                        <a:srgbClr val="303C36"/>
                      </a:solidFill>
                      <a:prstDash val="solid"/>
                      <a:round/>
                      <a:headEnd type="none" w="med" len="med"/>
                      <a:tailEnd type="none" w="med" len="med"/>
                    </a:lnR>
                    <a:lnT cmpd="sng" algn="ctr" cap="flat" w="19050">
                      <a:solidFill>
                        <a:srgbClr val="303C36"/>
                      </a:solidFill>
                      <a:prstDash val="solid"/>
                      <a:round/>
                      <a:headEnd type="none" w="med" len="med"/>
                      <a:tailEnd type="none" w="med" len="med"/>
                    </a:lnT>
                    <a:lnB cmpd="sng" algn="ctr" cap="flat" w="19050">
                      <a:solidFill>
                        <a:srgbClr val="303C36"/>
                      </a:solidFill>
                      <a:prstDash val="solid"/>
                      <a:round/>
                      <a:headEnd type="none" w="med" len="med"/>
                      <a:tailEnd type="none" w="med" len="med"/>
                    </a:lnB>
                    <a:solidFill>
                      <a:srgbClr val="FFFFFF"/>
                    </a:solidFill>
                  </a:tcPr>
                </a:tc>
              </a:tr>
              <a:tr h="387615">
                <a:tc>
                  <a:txBody>
                    <a:bodyPr anchor="t" rtlCol="false"/>
                    <a:lstStyle/>
                    <a:p>
                      <a:pPr algn="ctr">
                        <a:lnSpc>
                          <a:spcPts val="1540"/>
                        </a:lnSpc>
                        <a:defRPr/>
                      </a:pPr>
                      <a:endParaRPr lang="en-US" sz="1100"/>
                    </a:p>
                  </a:txBody>
                  <a:tcPr marL="0" marR="0" marT="0" marB="0" anchor="ctr">
                    <a:lnL cmpd="sng" algn="ctr" cap="flat" w="19050">
                      <a:solidFill>
                        <a:srgbClr val="303C36"/>
                      </a:solidFill>
                      <a:prstDash val="solid"/>
                      <a:round/>
                      <a:headEnd type="none" w="med" len="med"/>
                      <a:tailEnd type="none" w="med" len="med"/>
                    </a:lnL>
                    <a:lnR cmpd="sng" algn="ctr" cap="flat" w="19050">
                      <a:solidFill>
                        <a:srgbClr val="303C36"/>
                      </a:solidFill>
                      <a:prstDash val="solid"/>
                      <a:round/>
                      <a:headEnd type="none" w="med" len="med"/>
                      <a:tailEnd type="none" w="med" len="med"/>
                    </a:lnR>
                    <a:lnT cmpd="sng" algn="ctr" cap="flat" w="19050">
                      <a:solidFill>
                        <a:srgbClr val="303C36"/>
                      </a:solidFill>
                      <a:prstDash val="solid"/>
                      <a:round/>
                      <a:headEnd type="none" w="med" len="med"/>
                      <a:tailEnd type="none" w="med" len="med"/>
                    </a:lnT>
                    <a:lnB cmpd="sng" algn="ctr" cap="flat" w="19050">
                      <a:solidFill>
                        <a:srgbClr val="303C36"/>
                      </a:solidFill>
                      <a:prstDash val="solid"/>
                      <a:round/>
                      <a:headEnd type="none" w="med" len="med"/>
                      <a:tailEnd type="none" w="med" len="med"/>
                    </a:lnB>
                    <a:solidFill>
                      <a:srgbClr val="FFFFFF"/>
                    </a:solidFill>
                  </a:tcPr>
                </a:tc>
                <a:tc>
                  <a:txBody>
                    <a:bodyPr anchor="t" rtlCol="false"/>
                    <a:lstStyle/>
                    <a:p>
                      <a:pPr algn="ctr">
                        <a:lnSpc>
                          <a:spcPts val="1540"/>
                        </a:lnSpc>
                        <a:defRPr/>
                      </a:pPr>
                      <a:endParaRPr lang="en-US" sz="1100"/>
                    </a:p>
                  </a:txBody>
                  <a:tcPr marL="0" marR="0" marT="0" marB="0" anchor="ctr">
                    <a:lnL cmpd="sng" algn="ctr" cap="flat" w="19050">
                      <a:solidFill>
                        <a:srgbClr val="303C36"/>
                      </a:solidFill>
                      <a:prstDash val="solid"/>
                      <a:round/>
                      <a:headEnd type="none" w="med" len="med"/>
                      <a:tailEnd type="none" w="med" len="med"/>
                    </a:lnL>
                    <a:lnR cmpd="sng" algn="ctr" cap="flat" w="19050">
                      <a:solidFill>
                        <a:srgbClr val="303C36"/>
                      </a:solidFill>
                      <a:prstDash val="solid"/>
                      <a:round/>
                      <a:headEnd type="none" w="med" len="med"/>
                      <a:tailEnd type="none" w="med" len="med"/>
                    </a:lnR>
                    <a:lnT cmpd="sng" algn="ctr" cap="flat" w="19050">
                      <a:solidFill>
                        <a:srgbClr val="303C36"/>
                      </a:solidFill>
                      <a:prstDash val="solid"/>
                      <a:round/>
                      <a:headEnd type="none" w="med" len="med"/>
                      <a:tailEnd type="none" w="med" len="med"/>
                    </a:lnT>
                    <a:lnB cmpd="sng" algn="ctr" cap="flat" w="19050">
                      <a:solidFill>
                        <a:srgbClr val="303C36"/>
                      </a:solidFill>
                      <a:prstDash val="solid"/>
                      <a:round/>
                      <a:headEnd type="none" w="med" len="med"/>
                      <a:tailEnd type="none" w="med" len="med"/>
                    </a:lnB>
                    <a:solidFill>
                      <a:srgbClr val="FFFFFF"/>
                    </a:solidFill>
                  </a:tcPr>
                </a:tc>
                <a:tc>
                  <a:txBody>
                    <a:bodyPr anchor="t" rtlCol="false"/>
                    <a:lstStyle/>
                    <a:p>
                      <a:pPr algn="ctr">
                        <a:lnSpc>
                          <a:spcPts val="1540"/>
                        </a:lnSpc>
                        <a:defRPr/>
                      </a:pPr>
                      <a:endParaRPr lang="en-US" sz="1100"/>
                    </a:p>
                  </a:txBody>
                  <a:tcPr marL="0" marR="0" marT="0" marB="0" anchor="ctr">
                    <a:lnL cmpd="sng" algn="ctr" cap="flat" w="19050">
                      <a:solidFill>
                        <a:srgbClr val="303C36"/>
                      </a:solidFill>
                      <a:prstDash val="solid"/>
                      <a:round/>
                      <a:headEnd type="none" w="med" len="med"/>
                      <a:tailEnd type="none" w="med" len="med"/>
                    </a:lnL>
                    <a:lnR cmpd="sng" algn="ctr" cap="flat" w="19050">
                      <a:solidFill>
                        <a:srgbClr val="303C36"/>
                      </a:solidFill>
                      <a:prstDash val="solid"/>
                      <a:round/>
                      <a:headEnd type="none" w="med" len="med"/>
                      <a:tailEnd type="none" w="med" len="med"/>
                    </a:lnR>
                    <a:lnT cmpd="sng" algn="ctr" cap="flat" w="19050">
                      <a:solidFill>
                        <a:srgbClr val="303C36"/>
                      </a:solidFill>
                      <a:prstDash val="solid"/>
                      <a:round/>
                      <a:headEnd type="none" w="med" len="med"/>
                      <a:tailEnd type="none" w="med" len="med"/>
                    </a:lnT>
                    <a:lnB cmpd="sng" algn="ctr" cap="flat" w="19050">
                      <a:solidFill>
                        <a:srgbClr val="303C36"/>
                      </a:solidFill>
                      <a:prstDash val="solid"/>
                      <a:round/>
                      <a:headEnd type="none" w="med" len="med"/>
                      <a:tailEnd type="none" w="med" len="med"/>
                    </a:lnB>
                    <a:solidFill>
                      <a:srgbClr val="FFFFFF"/>
                    </a:solidFill>
                  </a:tcPr>
                </a:tc>
                <a:tc>
                  <a:txBody>
                    <a:bodyPr anchor="t" rtlCol="false"/>
                    <a:lstStyle/>
                    <a:p>
                      <a:pPr algn="ctr">
                        <a:lnSpc>
                          <a:spcPts val="1540"/>
                        </a:lnSpc>
                        <a:defRPr/>
                      </a:pPr>
                      <a:endParaRPr lang="en-US" sz="1100"/>
                    </a:p>
                  </a:txBody>
                  <a:tcPr marL="0" marR="0" marT="0" marB="0" anchor="ctr">
                    <a:lnL cmpd="sng" algn="ctr" cap="flat" w="19050">
                      <a:solidFill>
                        <a:srgbClr val="303C36"/>
                      </a:solidFill>
                      <a:prstDash val="solid"/>
                      <a:round/>
                      <a:headEnd type="none" w="med" len="med"/>
                      <a:tailEnd type="none" w="med" len="med"/>
                    </a:lnL>
                    <a:lnR cmpd="sng" algn="ctr" cap="flat" w="19050">
                      <a:solidFill>
                        <a:srgbClr val="303C36"/>
                      </a:solidFill>
                      <a:prstDash val="solid"/>
                      <a:round/>
                      <a:headEnd type="none" w="med" len="med"/>
                      <a:tailEnd type="none" w="med" len="med"/>
                    </a:lnR>
                    <a:lnT cmpd="sng" algn="ctr" cap="flat" w="19050">
                      <a:solidFill>
                        <a:srgbClr val="303C36"/>
                      </a:solidFill>
                      <a:prstDash val="solid"/>
                      <a:round/>
                      <a:headEnd type="none" w="med" len="med"/>
                      <a:tailEnd type="none" w="med" len="med"/>
                    </a:lnT>
                    <a:lnB cmpd="sng" algn="ctr" cap="flat" w="19050">
                      <a:solidFill>
                        <a:srgbClr val="303C36"/>
                      </a:solidFill>
                      <a:prstDash val="solid"/>
                      <a:round/>
                      <a:headEnd type="none" w="med" len="med"/>
                      <a:tailEnd type="none" w="med" len="med"/>
                    </a:lnB>
                    <a:solidFill>
                      <a:srgbClr val="FFFFFF"/>
                    </a:solidFill>
                  </a:tcPr>
                </a:tc>
              </a:tr>
              <a:tr h="384278">
                <a:tc>
                  <a:txBody>
                    <a:bodyPr anchor="t" rtlCol="false"/>
                    <a:lstStyle/>
                    <a:p>
                      <a:pPr algn="ctr">
                        <a:lnSpc>
                          <a:spcPts val="1540"/>
                        </a:lnSpc>
                        <a:defRPr/>
                      </a:pPr>
                      <a:endParaRPr lang="en-US" sz="1100"/>
                    </a:p>
                  </a:txBody>
                  <a:tcPr marL="0" marR="0" marT="0" marB="0" anchor="ctr">
                    <a:lnL cmpd="sng" algn="ctr" cap="flat" w="19050">
                      <a:solidFill>
                        <a:srgbClr val="303C36"/>
                      </a:solidFill>
                      <a:prstDash val="solid"/>
                      <a:round/>
                      <a:headEnd type="none" w="med" len="med"/>
                      <a:tailEnd type="none" w="med" len="med"/>
                    </a:lnL>
                    <a:lnR cmpd="sng" algn="ctr" cap="flat" w="19050">
                      <a:solidFill>
                        <a:srgbClr val="303C36"/>
                      </a:solidFill>
                      <a:prstDash val="solid"/>
                      <a:round/>
                      <a:headEnd type="none" w="med" len="med"/>
                      <a:tailEnd type="none" w="med" len="med"/>
                    </a:lnR>
                    <a:lnT cmpd="sng" algn="ctr" cap="flat" w="19050">
                      <a:solidFill>
                        <a:srgbClr val="303C36"/>
                      </a:solidFill>
                      <a:prstDash val="solid"/>
                      <a:round/>
                      <a:headEnd type="none" w="med" len="med"/>
                      <a:tailEnd type="none" w="med" len="med"/>
                    </a:lnT>
                    <a:lnB cmpd="sng" algn="ctr" cap="flat" w="19050">
                      <a:solidFill>
                        <a:srgbClr val="303C36"/>
                      </a:solidFill>
                      <a:prstDash val="solid"/>
                      <a:round/>
                      <a:headEnd type="none" w="med" len="med"/>
                      <a:tailEnd type="none" w="med" len="med"/>
                    </a:lnB>
                    <a:solidFill>
                      <a:srgbClr val="FFFFFF"/>
                    </a:solidFill>
                  </a:tcPr>
                </a:tc>
                <a:tc>
                  <a:txBody>
                    <a:bodyPr anchor="t" rtlCol="false"/>
                    <a:lstStyle/>
                    <a:p>
                      <a:pPr algn="ctr">
                        <a:lnSpc>
                          <a:spcPts val="1540"/>
                        </a:lnSpc>
                        <a:defRPr/>
                      </a:pPr>
                      <a:endParaRPr lang="en-US" sz="1100"/>
                    </a:p>
                  </a:txBody>
                  <a:tcPr marL="0" marR="0" marT="0" marB="0" anchor="ctr">
                    <a:lnL cmpd="sng" algn="ctr" cap="flat" w="19050">
                      <a:solidFill>
                        <a:srgbClr val="303C36"/>
                      </a:solidFill>
                      <a:prstDash val="solid"/>
                      <a:round/>
                      <a:headEnd type="none" w="med" len="med"/>
                      <a:tailEnd type="none" w="med" len="med"/>
                    </a:lnL>
                    <a:lnR cmpd="sng" algn="ctr" cap="flat" w="19050">
                      <a:solidFill>
                        <a:srgbClr val="303C36"/>
                      </a:solidFill>
                      <a:prstDash val="solid"/>
                      <a:round/>
                      <a:headEnd type="none" w="med" len="med"/>
                      <a:tailEnd type="none" w="med" len="med"/>
                    </a:lnR>
                    <a:lnT cmpd="sng" algn="ctr" cap="flat" w="19050">
                      <a:solidFill>
                        <a:srgbClr val="303C36"/>
                      </a:solidFill>
                      <a:prstDash val="solid"/>
                      <a:round/>
                      <a:headEnd type="none" w="med" len="med"/>
                      <a:tailEnd type="none" w="med" len="med"/>
                    </a:lnT>
                    <a:lnB cmpd="sng" algn="ctr" cap="flat" w="19050">
                      <a:solidFill>
                        <a:srgbClr val="303C36"/>
                      </a:solidFill>
                      <a:prstDash val="solid"/>
                      <a:round/>
                      <a:headEnd type="none" w="med" len="med"/>
                      <a:tailEnd type="none" w="med" len="med"/>
                    </a:lnB>
                    <a:solidFill>
                      <a:srgbClr val="FFFFFF"/>
                    </a:solidFill>
                  </a:tcPr>
                </a:tc>
                <a:tc>
                  <a:txBody>
                    <a:bodyPr anchor="t" rtlCol="false"/>
                    <a:lstStyle/>
                    <a:p>
                      <a:pPr algn="ctr">
                        <a:lnSpc>
                          <a:spcPts val="1540"/>
                        </a:lnSpc>
                        <a:defRPr/>
                      </a:pPr>
                      <a:endParaRPr lang="en-US" sz="1100"/>
                    </a:p>
                  </a:txBody>
                  <a:tcPr marL="0" marR="0" marT="0" marB="0" anchor="ctr">
                    <a:lnL cmpd="sng" algn="ctr" cap="flat" w="19050">
                      <a:solidFill>
                        <a:srgbClr val="303C36"/>
                      </a:solidFill>
                      <a:prstDash val="solid"/>
                      <a:round/>
                      <a:headEnd type="none" w="med" len="med"/>
                      <a:tailEnd type="none" w="med" len="med"/>
                    </a:lnL>
                    <a:lnR cmpd="sng" algn="ctr" cap="flat" w="19050">
                      <a:solidFill>
                        <a:srgbClr val="303C36"/>
                      </a:solidFill>
                      <a:prstDash val="solid"/>
                      <a:round/>
                      <a:headEnd type="none" w="med" len="med"/>
                      <a:tailEnd type="none" w="med" len="med"/>
                    </a:lnR>
                    <a:lnT cmpd="sng" algn="ctr" cap="flat" w="19050">
                      <a:solidFill>
                        <a:srgbClr val="303C36"/>
                      </a:solidFill>
                      <a:prstDash val="solid"/>
                      <a:round/>
                      <a:headEnd type="none" w="med" len="med"/>
                      <a:tailEnd type="none" w="med" len="med"/>
                    </a:lnT>
                    <a:lnB cmpd="sng" algn="ctr" cap="flat" w="19050">
                      <a:solidFill>
                        <a:srgbClr val="303C36"/>
                      </a:solidFill>
                      <a:prstDash val="solid"/>
                      <a:round/>
                      <a:headEnd type="none" w="med" len="med"/>
                      <a:tailEnd type="none" w="med" len="med"/>
                    </a:lnB>
                    <a:solidFill>
                      <a:srgbClr val="FFFFFF"/>
                    </a:solidFill>
                  </a:tcPr>
                </a:tc>
                <a:tc>
                  <a:txBody>
                    <a:bodyPr anchor="t" rtlCol="false"/>
                    <a:lstStyle/>
                    <a:p>
                      <a:pPr algn="ctr">
                        <a:lnSpc>
                          <a:spcPts val="1540"/>
                        </a:lnSpc>
                        <a:defRPr/>
                      </a:pPr>
                      <a:endParaRPr lang="en-US" sz="1100"/>
                    </a:p>
                  </a:txBody>
                  <a:tcPr marL="0" marR="0" marT="0" marB="0" anchor="ctr">
                    <a:lnL cmpd="sng" algn="ctr" cap="flat" w="19050">
                      <a:solidFill>
                        <a:srgbClr val="303C36"/>
                      </a:solidFill>
                      <a:prstDash val="solid"/>
                      <a:round/>
                      <a:headEnd type="none" w="med" len="med"/>
                      <a:tailEnd type="none" w="med" len="med"/>
                    </a:lnL>
                    <a:lnR cmpd="sng" algn="ctr" cap="flat" w="19050">
                      <a:solidFill>
                        <a:srgbClr val="303C36"/>
                      </a:solidFill>
                      <a:prstDash val="solid"/>
                      <a:round/>
                      <a:headEnd type="none" w="med" len="med"/>
                      <a:tailEnd type="none" w="med" len="med"/>
                    </a:lnR>
                    <a:lnT cmpd="sng" algn="ctr" cap="flat" w="19050">
                      <a:solidFill>
                        <a:srgbClr val="303C36"/>
                      </a:solidFill>
                      <a:prstDash val="solid"/>
                      <a:round/>
                      <a:headEnd type="none" w="med" len="med"/>
                      <a:tailEnd type="none" w="med" len="med"/>
                    </a:lnT>
                    <a:lnB cmpd="sng" algn="ctr" cap="flat" w="19050">
                      <a:solidFill>
                        <a:srgbClr val="303C36"/>
                      </a:solidFill>
                      <a:prstDash val="solid"/>
                      <a:round/>
                      <a:headEnd type="none" w="med" len="med"/>
                      <a:tailEnd type="none" w="med" len="med"/>
                    </a:lnB>
                    <a:solidFill>
                      <a:srgbClr val="FFFFFF"/>
                    </a:solidFill>
                  </a:tcPr>
                </a:tc>
              </a:tr>
              <a:tr h="382547">
                <a:tc>
                  <a:txBody>
                    <a:bodyPr anchor="t" rtlCol="false"/>
                    <a:lstStyle/>
                    <a:p>
                      <a:pPr algn="ctr">
                        <a:lnSpc>
                          <a:spcPts val="1540"/>
                        </a:lnSpc>
                        <a:defRPr/>
                      </a:pPr>
                      <a:endParaRPr lang="en-US" sz="1100"/>
                    </a:p>
                  </a:txBody>
                  <a:tcPr marL="0" marR="0" marT="0" marB="0" anchor="ctr">
                    <a:lnL cmpd="sng" algn="ctr" cap="flat" w="19050">
                      <a:solidFill>
                        <a:srgbClr val="303C36"/>
                      </a:solidFill>
                      <a:prstDash val="solid"/>
                      <a:round/>
                      <a:headEnd type="none" w="med" len="med"/>
                      <a:tailEnd type="none" w="med" len="med"/>
                    </a:lnL>
                    <a:lnR cmpd="sng" algn="ctr" cap="flat" w="19050">
                      <a:solidFill>
                        <a:srgbClr val="303C36"/>
                      </a:solidFill>
                      <a:prstDash val="solid"/>
                      <a:round/>
                      <a:headEnd type="none" w="med" len="med"/>
                      <a:tailEnd type="none" w="med" len="med"/>
                    </a:lnR>
                    <a:lnT cmpd="sng" algn="ctr" cap="flat" w="19050">
                      <a:solidFill>
                        <a:srgbClr val="303C36"/>
                      </a:solidFill>
                      <a:prstDash val="solid"/>
                      <a:round/>
                      <a:headEnd type="none" w="med" len="med"/>
                      <a:tailEnd type="none" w="med" len="med"/>
                    </a:lnT>
                    <a:lnB cmpd="sng" algn="ctr" cap="flat" w="19050">
                      <a:solidFill>
                        <a:srgbClr val="303C36"/>
                      </a:solidFill>
                      <a:prstDash val="solid"/>
                      <a:round/>
                      <a:headEnd type="none" w="med" len="med"/>
                      <a:tailEnd type="none" w="med" len="med"/>
                    </a:lnB>
                    <a:solidFill>
                      <a:srgbClr val="FFFFFF"/>
                    </a:solidFill>
                  </a:tcPr>
                </a:tc>
                <a:tc>
                  <a:txBody>
                    <a:bodyPr anchor="t" rtlCol="false"/>
                    <a:lstStyle/>
                    <a:p>
                      <a:pPr algn="ctr">
                        <a:lnSpc>
                          <a:spcPts val="1540"/>
                        </a:lnSpc>
                        <a:defRPr/>
                      </a:pPr>
                      <a:endParaRPr lang="en-US" sz="1100"/>
                    </a:p>
                  </a:txBody>
                  <a:tcPr marL="0" marR="0" marT="0" marB="0" anchor="ctr">
                    <a:lnL cmpd="sng" algn="ctr" cap="flat" w="19050">
                      <a:solidFill>
                        <a:srgbClr val="303C36"/>
                      </a:solidFill>
                      <a:prstDash val="solid"/>
                      <a:round/>
                      <a:headEnd type="none" w="med" len="med"/>
                      <a:tailEnd type="none" w="med" len="med"/>
                    </a:lnL>
                    <a:lnR cmpd="sng" algn="ctr" cap="flat" w="19050">
                      <a:solidFill>
                        <a:srgbClr val="303C36"/>
                      </a:solidFill>
                      <a:prstDash val="solid"/>
                      <a:round/>
                      <a:headEnd type="none" w="med" len="med"/>
                      <a:tailEnd type="none" w="med" len="med"/>
                    </a:lnR>
                    <a:lnT cmpd="sng" algn="ctr" cap="flat" w="19050">
                      <a:solidFill>
                        <a:srgbClr val="303C36"/>
                      </a:solidFill>
                      <a:prstDash val="solid"/>
                      <a:round/>
                      <a:headEnd type="none" w="med" len="med"/>
                      <a:tailEnd type="none" w="med" len="med"/>
                    </a:lnT>
                    <a:lnB cmpd="sng" algn="ctr" cap="flat" w="19050">
                      <a:solidFill>
                        <a:srgbClr val="303C36"/>
                      </a:solidFill>
                      <a:prstDash val="solid"/>
                      <a:round/>
                      <a:headEnd type="none" w="med" len="med"/>
                      <a:tailEnd type="none" w="med" len="med"/>
                    </a:lnB>
                    <a:solidFill>
                      <a:srgbClr val="FFFFFF"/>
                    </a:solidFill>
                  </a:tcPr>
                </a:tc>
                <a:tc>
                  <a:txBody>
                    <a:bodyPr anchor="t" rtlCol="false"/>
                    <a:lstStyle/>
                    <a:p>
                      <a:pPr algn="ctr">
                        <a:lnSpc>
                          <a:spcPts val="1540"/>
                        </a:lnSpc>
                        <a:defRPr/>
                      </a:pPr>
                      <a:endParaRPr lang="en-US" sz="1100"/>
                    </a:p>
                  </a:txBody>
                  <a:tcPr marL="0" marR="0" marT="0" marB="0" anchor="ctr">
                    <a:lnL cmpd="sng" algn="ctr" cap="flat" w="19050">
                      <a:solidFill>
                        <a:srgbClr val="303C36"/>
                      </a:solidFill>
                      <a:prstDash val="solid"/>
                      <a:round/>
                      <a:headEnd type="none" w="med" len="med"/>
                      <a:tailEnd type="none" w="med" len="med"/>
                    </a:lnL>
                    <a:lnR cmpd="sng" algn="ctr" cap="flat" w="19050">
                      <a:solidFill>
                        <a:srgbClr val="303C36"/>
                      </a:solidFill>
                      <a:prstDash val="solid"/>
                      <a:round/>
                      <a:headEnd type="none" w="med" len="med"/>
                      <a:tailEnd type="none" w="med" len="med"/>
                    </a:lnR>
                    <a:lnT cmpd="sng" algn="ctr" cap="flat" w="19050">
                      <a:solidFill>
                        <a:srgbClr val="303C36"/>
                      </a:solidFill>
                      <a:prstDash val="solid"/>
                      <a:round/>
                      <a:headEnd type="none" w="med" len="med"/>
                      <a:tailEnd type="none" w="med" len="med"/>
                    </a:lnT>
                    <a:lnB cmpd="sng" algn="ctr" cap="flat" w="19050">
                      <a:solidFill>
                        <a:srgbClr val="303C36"/>
                      </a:solidFill>
                      <a:prstDash val="solid"/>
                      <a:round/>
                      <a:headEnd type="none" w="med" len="med"/>
                      <a:tailEnd type="none" w="med" len="med"/>
                    </a:lnB>
                    <a:solidFill>
                      <a:srgbClr val="FFFFFF"/>
                    </a:solidFill>
                  </a:tcPr>
                </a:tc>
                <a:tc>
                  <a:txBody>
                    <a:bodyPr anchor="t" rtlCol="false"/>
                    <a:lstStyle/>
                    <a:p>
                      <a:pPr algn="ctr">
                        <a:lnSpc>
                          <a:spcPts val="1540"/>
                        </a:lnSpc>
                        <a:defRPr/>
                      </a:pPr>
                      <a:endParaRPr lang="en-US" sz="1100"/>
                    </a:p>
                  </a:txBody>
                  <a:tcPr marL="0" marR="0" marT="0" marB="0" anchor="ctr">
                    <a:lnL cmpd="sng" algn="ctr" cap="flat" w="19050">
                      <a:solidFill>
                        <a:srgbClr val="303C36"/>
                      </a:solidFill>
                      <a:prstDash val="solid"/>
                      <a:round/>
                      <a:headEnd type="none" w="med" len="med"/>
                      <a:tailEnd type="none" w="med" len="med"/>
                    </a:lnL>
                    <a:lnR cmpd="sng" algn="ctr" cap="flat" w="19050">
                      <a:solidFill>
                        <a:srgbClr val="303C36"/>
                      </a:solidFill>
                      <a:prstDash val="solid"/>
                      <a:round/>
                      <a:headEnd type="none" w="med" len="med"/>
                      <a:tailEnd type="none" w="med" len="med"/>
                    </a:lnR>
                    <a:lnT cmpd="sng" algn="ctr" cap="flat" w="19050">
                      <a:solidFill>
                        <a:srgbClr val="303C36"/>
                      </a:solidFill>
                      <a:prstDash val="solid"/>
                      <a:round/>
                      <a:headEnd type="none" w="med" len="med"/>
                      <a:tailEnd type="none" w="med" len="med"/>
                    </a:lnT>
                    <a:lnB cmpd="sng" algn="ctr" cap="flat" w="19050">
                      <a:solidFill>
                        <a:srgbClr val="303C36"/>
                      </a:solidFill>
                      <a:prstDash val="solid"/>
                      <a:round/>
                      <a:headEnd type="none" w="med" len="med"/>
                      <a:tailEnd type="none" w="med" len="med"/>
                    </a:lnB>
                    <a:solidFill>
                      <a:srgbClr val="FFFFFF"/>
                    </a:solidFill>
                  </a:tcPr>
                </a:tc>
              </a:tr>
            </a:tbl>
          </a:graphicData>
        </a:graphic>
      </p:graphicFrame>
      <p:graphicFrame>
        <p:nvGraphicFramePr>
          <p:cNvPr name="Table 8" id="8"/>
          <p:cNvGraphicFramePr>
            <a:graphicFrameLocks noGrp="true"/>
          </p:cNvGraphicFramePr>
          <p:nvPr/>
        </p:nvGraphicFramePr>
        <p:xfrm>
          <a:off x="3876873" y="7426990"/>
          <a:ext cx="1143116" cy="1143317"/>
        </p:xfrm>
        <a:graphic>
          <a:graphicData uri="http://schemas.openxmlformats.org/drawingml/2006/table">
            <a:tbl>
              <a:tblPr/>
              <a:tblGrid>
                <a:gridCol w="248972"/>
                <a:gridCol w="245101"/>
                <a:gridCol w="237876"/>
              </a:tblGrid>
              <a:tr h="391292">
                <a:tc>
                  <a:txBody>
                    <a:bodyPr anchor="t" rtlCol="false"/>
                    <a:lstStyle/>
                    <a:p>
                      <a:pPr algn="ctr">
                        <a:lnSpc>
                          <a:spcPts val="1540"/>
                        </a:lnSpc>
                        <a:defRPr/>
                      </a:pPr>
                      <a:r>
                        <a:rPr lang="en-US" sz="1100">
                          <a:solidFill>
                            <a:srgbClr val="800202"/>
                          </a:solidFill>
                          <a:latin typeface="Inter Bold"/>
                        </a:rPr>
                        <a:t>0</a:t>
                      </a:r>
                      <a:endParaRPr lang="en-US" sz="1100"/>
                    </a:p>
                  </a:txBody>
                  <a:tcPr marL="0" marR="0" marT="0" marB="0" anchor="ctr">
                    <a:lnL cmpd="sng" algn="ctr" cap="flat" w="19050">
                      <a:solidFill>
                        <a:srgbClr val="CB0202"/>
                      </a:solidFill>
                      <a:prstDash val="solid"/>
                      <a:round/>
                      <a:headEnd type="none" w="med" len="med"/>
                      <a:tailEnd type="none" w="med" len="med"/>
                    </a:lnL>
                    <a:lnR cmpd="sng" algn="ctr" cap="flat" w="19050">
                      <a:solidFill>
                        <a:srgbClr val="CB0202"/>
                      </a:solidFill>
                      <a:prstDash val="solid"/>
                      <a:round/>
                      <a:headEnd type="none" w="med" len="med"/>
                      <a:tailEnd type="none" w="med" len="med"/>
                    </a:lnR>
                    <a:lnT cmpd="sng" algn="ctr" cap="flat" w="19050">
                      <a:solidFill>
                        <a:srgbClr val="CB0202"/>
                      </a:solidFill>
                      <a:prstDash val="solid"/>
                      <a:round/>
                      <a:headEnd type="none" w="med" len="med"/>
                      <a:tailEnd type="none" w="med" len="med"/>
                    </a:lnT>
                    <a:lnB cmpd="sng" algn="ctr" cap="flat" w="19050">
                      <a:solidFill>
                        <a:srgbClr val="CB0202"/>
                      </a:solidFill>
                      <a:prstDash val="solid"/>
                      <a:round/>
                      <a:headEnd type="none" w="med" len="med"/>
                      <a:tailEnd type="none" w="med" len="med"/>
                    </a:lnB>
                    <a:solidFill>
                      <a:srgbClr val="FFFFFF"/>
                    </a:solidFill>
                  </a:tcPr>
                </a:tc>
                <a:tc>
                  <a:txBody>
                    <a:bodyPr anchor="t" rtlCol="false"/>
                    <a:lstStyle/>
                    <a:p>
                      <a:pPr algn="ctr">
                        <a:lnSpc>
                          <a:spcPts val="1540"/>
                        </a:lnSpc>
                        <a:defRPr/>
                      </a:pPr>
                      <a:r>
                        <a:rPr lang="en-US" sz="1100">
                          <a:solidFill>
                            <a:srgbClr val="800202"/>
                          </a:solidFill>
                          <a:latin typeface="Inter Bold"/>
                        </a:rPr>
                        <a:t>1</a:t>
                      </a:r>
                      <a:endParaRPr lang="en-US" sz="1100"/>
                    </a:p>
                  </a:txBody>
                  <a:tcPr marL="0" marR="0" marT="0" marB="0" anchor="ctr">
                    <a:lnL cmpd="sng" algn="ctr" cap="flat" w="19050">
                      <a:solidFill>
                        <a:srgbClr val="CB0202"/>
                      </a:solidFill>
                      <a:prstDash val="solid"/>
                      <a:round/>
                      <a:headEnd type="none" w="med" len="med"/>
                      <a:tailEnd type="none" w="med" len="med"/>
                    </a:lnL>
                    <a:lnR cmpd="sng" algn="ctr" cap="flat" w="19050">
                      <a:solidFill>
                        <a:srgbClr val="CB0202"/>
                      </a:solidFill>
                      <a:prstDash val="solid"/>
                      <a:round/>
                      <a:headEnd type="none" w="med" len="med"/>
                      <a:tailEnd type="none" w="med" len="med"/>
                    </a:lnR>
                    <a:lnT cmpd="sng" algn="ctr" cap="flat" w="19050">
                      <a:solidFill>
                        <a:srgbClr val="CB0202"/>
                      </a:solidFill>
                      <a:prstDash val="solid"/>
                      <a:round/>
                      <a:headEnd type="none" w="med" len="med"/>
                      <a:tailEnd type="none" w="med" len="med"/>
                    </a:lnT>
                    <a:lnB cmpd="sng" algn="ctr" cap="flat" w="19050">
                      <a:solidFill>
                        <a:srgbClr val="CB0202"/>
                      </a:solidFill>
                      <a:prstDash val="solid"/>
                      <a:round/>
                      <a:headEnd type="none" w="med" len="med"/>
                      <a:tailEnd type="none" w="med" len="med"/>
                    </a:lnB>
                    <a:solidFill>
                      <a:srgbClr val="FFFFFF"/>
                    </a:solidFill>
                  </a:tcPr>
                </a:tc>
                <a:tc>
                  <a:txBody>
                    <a:bodyPr anchor="t" rtlCol="false"/>
                    <a:lstStyle/>
                    <a:p>
                      <a:pPr algn="ctr">
                        <a:lnSpc>
                          <a:spcPts val="1540"/>
                        </a:lnSpc>
                        <a:defRPr/>
                      </a:pPr>
                      <a:r>
                        <a:rPr lang="en-US" sz="1100">
                          <a:solidFill>
                            <a:srgbClr val="800202"/>
                          </a:solidFill>
                          <a:latin typeface="Inter Bold"/>
                        </a:rPr>
                        <a:t>0</a:t>
                      </a:r>
                      <a:endParaRPr lang="en-US" sz="1100"/>
                    </a:p>
                  </a:txBody>
                  <a:tcPr marL="0" marR="0" marT="0" marB="0" anchor="ctr">
                    <a:lnL cmpd="sng" algn="ctr" cap="flat" w="19050">
                      <a:solidFill>
                        <a:srgbClr val="CB0202"/>
                      </a:solidFill>
                      <a:prstDash val="solid"/>
                      <a:round/>
                      <a:headEnd type="none" w="med" len="med"/>
                      <a:tailEnd type="none" w="med" len="med"/>
                    </a:lnL>
                    <a:lnR cmpd="sng" algn="ctr" cap="flat" w="19050">
                      <a:solidFill>
                        <a:srgbClr val="CB0202"/>
                      </a:solidFill>
                      <a:prstDash val="solid"/>
                      <a:round/>
                      <a:headEnd type="none" w="med" len="med"/>
                      <a:tailEnd type="none" w="med" len="med"/>
                    </a:lnR>
                    <a:lnT cmpd="sng" algn="ctr" cap="flat" w="19050">
                      <a:solidFill>
                        <a:srgbClr val="CB0202"/>
                      </a:solidFill>
                      <a:prstDash val="solid"/>
                      <a:round/>
                      <a:headEnd type="none" w="med" len="med"/>
                      <a:tailEnd type="none" w="med" len="med"/>
                    </a:lnT>
                    <a:lnB cmpd="sng" algn="ctr" cap="flat" w="19050">
                      <a:solidFill>
                        <a:srgbClr val="CB0202"/>
                      </a:solidFill>
                      <a:prstDash val="solid"/>
                      <a:round/>
                      <a:headEnd type="none" w="med" len="med"/>
                      <a:tailEnd type="none" w="med" len="med"/>
                    </a:lnB>
                    <a:solidFill>
                      <a:srgbClr val="FFFFFF"/>
                    </a:solidFill>
                  </a:tcPr>
                </a:tc>
              </a:tr>
              <a:tr h="382085">
                <a:tc>
                  <a:txBody>
                    <a:bodyPr anchor="t" rtlCol="false"/>
                    <a:lstStyle/>
                    <a:p>
                      <a:pPr algn="ctr">
                        <a:lnSpc>
                          <a:spcPts val="1540"/>
                        </a:lnSpc>
                        <a:defRPr/>
                      </a:pPr>
                      <a:r>
                        <a:rPr lang="en-US" sz="1100">
                          <a:solidFill>
                            <a:srgbClr val="800202"/>
                          </a:solidFill>
                          <a:latin typeface="Inter Bold"/>
                        </a:rPr>
                        <a:t>1</a:t>
                      </a:r>
                      <a:endParaRPr lang="en-US" sz="1100"/>
                    </a:p>
                  </a:txBody>
                  <a:tcPr marL="0" marR="0" marT="0" marB="0" anchor="ctr">
                    <a:lnL cmpd="sng" algn="ctr" cap="flat" w="19050">
                      <a:solidFill>
                        <a:srgbClr val="CB0202"/>
                      </a:solidFill>
                      <a:prstDash val="solid"/>
                      <a:round/>
                      <a:headEnd type="none" w="med" len="med"/>
                      <a:tailEnd type="none" w="med" len="med"/>
                    </a:lnL>
                    <a:lnR cmpd="sng" algn="ctr" cap="flat" w="19050">
                      <a:solidFill>
                        <a:srgbClr val="CB0202"/>
                      </a:solidFill>
                      <a:prstDash val="solid"/>
                      <a:round/>
                      <a:headEnd type="none" w="med" len="med"/>
                      <a:tailEnd type="none" w="med" len="med"/>
                    </a:lnR>
                    <a:lnT cmpd="sng" algn="ctr" cap="flat" w="19050">
                      <a:solidFill>
                        <a:srgbClr val="CB0202"/>
                      </a:solidFill>
                      <a:prstDash val="solid"/>
                      <a:round/>
                      <a:headEnd type="none" w="med" len="med"/>
                      <a:tailEnd type="none" w="med" len="med"/>
                    </a:lnT>
                    <a:lnB cmpd="sng" algn="ctr" cap="flat" w="19050">
                      <a:solidFill>
                        <a:srgbClr val="CB0202"/>
                      </a:solidFill>
                      <a:prstDash val="solid"/>
                      <a:round/>
                      <a:headEnd type="none" w="med" len="med"/>
                      <a:tailEnd type="none" w="med" len="med"/>
                    </a:lnB>
                    <a:solidFill>
                      <a:srgbClr val="FFFFFF"/>
                    </a:solidFill>
                  </a:tcPr>
                </a:tc>
                <a:tc>
                  <a:txBody>
                    <a:bodyPr anchor="t" rtlCol="false"/>
                    <a:lstStyle/>
                    <a:p>
                      <a:pPr algn="ctr">
                        <a:lnSpc>
                          <a:spcPts val="1540"/>
                        </a:lnSpc>
                        <a:defRPr/>
                      </a:pPr>
                      <a:r>
                        <a:rPr lang="en-US" sz="1100">
                          <a:solidFill>
                            <a:srgbClr val="800202"/>
                          </a:solidFill>
                          <a:latin typeface="Inter Bold"/>
                        </a:rPr>
                        <a:t>-2</a:t>
                      </a:r>
                      <a:endParaRPr lang="en-US" sz="1100"/>
                    </a:p>
                  </a:txBody>
                  <a:tcPr marL="0" marR="0" marT="0" marB="0" anchor="ctr">
                    <a:lnL cmpd="sng" algn="ctr" cap="flat" w="19050">
                      <a:solidFill>
                        <a:srgbClr val="CB0202"/>
                      </a:solidFill>
                      <a:prstDash val="solid"/>
                      <a:round/>
                      <a:headEnd type="none" w="med" len="med"/>
                      <a:tailEnd type="none" w="med" len="med"/>
                    </a:lnL>
                    <a:lnR cmpd="sng" algn="ctr" cap="flat" w="19050">
                      <a:solidFill>
                        <a:srgbClr val="CB0202"/>
                      </a:solidFill>
                      <a:prstDash val="solid"/>
                      <a:round/>
                      <a:headEnd type="none" w="med" len="med"/>
                      <a:tailEnd type="none" w="med" len="med"/>
                    </a:lnR>
                    <a:lnT cmpd="sng" algn="ctr" cap="flat" w="19050">
                      <a:solidFill>
                        <a:srgbClr val="CB0202"/>
                      </a:solidFill>
                      <a:prstDash val="solid"/>
                      <a:round/>
                      <a:headEnd type="none" w="med" len="med"/>
                      <a:tailEnd type="none" w="med" len="med"/>
                    </a:lnT>
                    <a:lnB cmpd="sng" algn="ctr" cap="flat" w="19050">
                      <a:solidFill>
                        <a:srgbClr val="CB0202"/>
                      </a:solidFill>
                      <a:prstDash val="solid"/>
                      <a:round/>
                      <a:headEnd type="none" w="med" len="med"/>
                      <a:tailEnd type="none" w="med" len="med"/>
                    </a:lnB>
                    <a:solidFill>
                      <a:srgbClr val="FFFFFF"/>
                    </a:solidFill>
                  </a:tcPr>
                </a:tc>
                <a:tc>
                  <a:txBody>
                    <a:bodyPr anchor="t" rtlCol="false"/>
                    <a:lstStyle/>
                    <a:p>
                      <a:pPr algn="ctr">
                        <a:lnSpc>
                          <a:spcPts val="1540"/>
                        </a:lnSpc>
                        <a:defRPr/>
                      </a:pPr>
                      <a:r>
                        <a:rPr lang="en-US" sz="1100">
                          <a:solidFill>
                            <a:srgbClr val="800202"/>
                          </a:solidFill>
                          <a:latin typeface="Inter Bold"/>
                        </a:rPr>
                        <a:t>1</a:t>
                      </a:r>
                      <a:endParaRPr lang="en-US" sz="1100"/>
                    </a:p>
                  </a:txBody>
                  <a:tcPr marL="0" marR="0" marT="0" marB="0" anchor="ctr">
                    <a:lnL cmpd="sng" algn="ctr" cap="flat" w="19050">
                      <a:solidFill>
                        <a:srgbClr val="CB0202"/>
                      </a:solidFill>
                      <a:prstDash val="solid"/>
                      <a:round/>
                      <a:headEnd type="none" w="med" len="med"/>
                      <a:tailEnd type="none" w="med" len="med"/>
                    </a:lnL>
                    <a:lnR cmpd="sng" algn="ctr" cap="flat" w="19050">
                      <a:solidFill>
                        <a:srgbClr val="CB0202"/>
                      </a:solidFill>
                      <a:prstDash val="solid"/>
                      <a:round/>
                      <a:headEnd type="none" w="med" len="med"/>
                      <a:tailEnd type="none" w="med" len="med"/>
                    </a:lnR>
                    <a:lnT cmpd="sng" algn="ctr" cap="flat" w="19050">
                      <a:solidFill>
                        <a:srgbClr val="CB0202"/>
                      </a:solidFill>
                      <a:prstDash val="solid"/>
                      <a:round/>
                      <a:headEnd type="none" w="med" len="med"/>
                      <a:tailEnd type="none" w="med" len="med"/>
                    </a:lnT>
                    <a:lnB cmpd="sng" algn="ctr" cap="flat" w="19050">
                      <a:solidFill>
                        <a:srgbClr val="CB0202"/>
                      </a:solidFill>
                      <a:prstDash val="solid"/>
                      <a:round/>
                      <a:headEnd type="none" w="med" len="med"/>
                      <a:tailEnd type="none" w="med" len="med"/>
                    </a:lnB>
                    <a:solidFill>
                      <a:srgbClr val="FFFFFF"/>
                    </a:solidFill>
                  </a:tcPr>
                </a:tc>
              </a:tr>
              <a:tr h="369941">
                <a:tc>
                  <a:txBody>
                    <a:bodyPr anchor="t" rtlCol="false"/>
                    <a:lstStyle/>
                    <a:p>
                      <a:pPr algn="ctr">
                        <a:lnSpc>
                          <a:spcPts val="1540"/>
                        </a:lnSpc>
                        <a:defRPr/>
                      </a:pPr>
                      <a:r>
                        <a:rPr lang="en-US" sz="1100">
                          <a:solidFill>
                            <a:srgbClr val="800202"/>
                          </a:solidFill>
                          <a:latin typeface="Inter Bold"/>
                        </a:rPr>
                        <a:t>0</a:t>
                      </a:r>
                      <a:endParaRPr lang="en-US" sz="1100"/>
                    </a:p>
                  </a:txBody>
                  <a:tcPr marL="0" marR="0" marT="0" marB="0" anchor="ctr">
                    <a:lnL cmpd="sng" algn="ctr" cap="flat" w="19050">
                      <a:solidFill>
                        <a:srgbClr val="CB0202"/>
                      </a:solidFill>
                      <a:prstDash val="solid"/>
                      <a:round/>
                      <a:headEnd type="none" w="med" len="med"/>
                      <a:tailEnd type="none" w="med" len="med"/>
                    </a:lnL>
                    <a:lnR cmpd="sng" algn="ctr" cap="flat" w="19050">
                      <a:solidFill>
                        <a:srgbClr val="CB0202"/>
                      </a:solidFill>
                      <a:prstDash val="solid"/>
                      <a:round/>
                      <a:headEnd type="none" w="med" len="med"/>
                      <a:tailEnd type="none" w="med" len="med"/>
                    </a:lnR>
                    <a:lnT cmpd="sng" algn="ctr" cap="flat" w="19050">
                      <a:solidFill>
                        <a:srgbClr val="CB0202"/>
                      </a:solidFill>
                      <a:prstDash val="solid"/>
                      <a:round/>
                      <a:headEnd type="none" w="med" len="med"/>
                      <a:tailEnd type="none" w="med" len="med"/>
                    </a:lnT>
                    <a:lnB cmpd="sng" algn="ctr" cap="flat" w="19050">
                      <a:solidFill>
                        <a:srgbClr val="CB0202"/>
                      </a:solidFill>
                      <a:prstDash val="solid"/>
                      <a:round/>
                      <a:headEnd type="none" w="med" len="med"/>
                      <a:tailEnd type="none" w="med" len="med"/>
                    </a:lnB>
                    <a:solidFill>
                      <a:srgbClr val="FFFFFF"/>
                    </a:solidFill>
                  </a:tcPr>
                </a:tc>
                <a:tc>
                  <a:txBody>
                    <a:bodyPr anchor="t" rtlCol="false"/>
                    <a:lstStyle/>
                    <a:p>
                      <a:pPr algn="ctr">
                        <a:lnSpc>
                          <a:spcPts val="1540"/>
                        </a:lnSpc>
                        <a:defRPr/>
                      </a:pPr>
                      <a:r>
                        <a:rPr lang="en-US" sz="1100">
                          <a:solidFill>
                            <a:srgbClr val="800202"/>
                          </a:solidFill>
                          <a:latin typeface="Inter Bold"/>
                        </a:rPr>
                        <a:t>1</a:t>
                      </a:r>
                      <a:endParaRPr lang="en-US" sz="1100"/>
                    </a:p>
                  </a:txBody>
                  <a:tcPr marL="0" marR="0" marT="0" marB="0" anchor="ctr">
                    <a:lnL cmpd="sng" algn="ctr" cap="flat" w="19050">
                      <a:solidFill>
                        <a:srgbClr val="CB0202"/>
                      </a:solidFill>
                      <a:prstDash val="solid"/>
                      <a:round/>
                      <a:headEnd type="none" w="med" len="med"/>
                      <a:tailEnd type="none" w="med" len="med"/>
                    </a:lnL>
                    <a:lnR cmpd="sng" algn="ctr" cap="flat" w="19050">
                      <a:solidFill>
                        <a:srgbClr val="CB0202"/>
                      </a:solidFill>
                      <a:prstDash val="solid"/>
                      <a:round/>
                      <a:headEnd type="none" w="med" len="med"/>
                      <a:tailEnd type="none" w="med" len="med"/>
                    </a:lnR>
                    <a:lnT cmpd="sng" algn="ctr" cap="flat" w="19050">
                      <a:solidFill>
                        <a:srgbClr val="CB0202"/>
                      </a:solidFill>
                      <a:prstDash val="solid"/>
                      <a:round/>
                      <a:headEnd type="none" w="med" len="med"/>
                      <a:tailEnd type="none" w="med" len="med"/>
                    </a:lnT>
                    <a:lnB cmpd="sng" algn="ctr" cap="flat" w="19050">
                      <a:solidFill>
                        <a:srgbClr val="CB0202"/>
                      </a:solidFill>
                      <a:prstDash val="solid"/>
                      <a:round/>
                      <a:headEnd type="none" w="med" len="med"/>
                      <a:tailEnd type="none" w="med" len="med"/>
                    </a:lnB>
                    <a:solidFill>
                      <a:srgbClr val="FFFFFF"/>
                    </a:solidFill>
                  </a:tcPr>
                </a:tc>
                <a:tc>
                  <a:txBody>
                    <a:bodyPr anchor="t" rtlCol="false"/>
                    <a:lstStyle/>
                    <a:p>
                      <a:pPr algn="ctr">
                        <a:lnSpc>
                          <a:spcPts val="1540"/>
                        </a:lnSpc>
                        <a:defRPr/>
                      </a:pPr>
                      <a:r>
                        <a:rPr lang="en-US" sz="1100">
                          <a:solidFill>
                            <a:srgbClr val="800202"/>
                          </a:solidFill>
                          <a:latin typeface="Inter Bold"/>
                        </a:rPr>
                        <a:t>0</a:t>
                      </a:r>
                      <a:endParaRPr lang="en-US" sz="1100"/>
                    </a:p>
                  </a:txBody>
                  <a:tcPr marL="0" marR="0" marT="0" marB="0" anchor="ctr">
                    <a:lnL cmpd="sng" algn="ctr" cap="flat" w="19050">
                      <a:solidFill>
                        <a:srgbClr val="CB0202"/>
                      </a:solidFill>
                      <a:prstDash val="solid"/>
                      <a:round/>
                      <a:headEnd type="none" w="med" len="med"/>
                      <a:tailEnd type="none" w="med" len="med"/>
                    </a:lnL>
                    <a:lnR cmpd="sng" algn="ctr" cap="flat" w="19050">
                      <a:solidFill>
                        <a:srgbClr val="CB0202"/>
                      </a:solidFill>
                      <a:prstDash val="solid"/>
                      <a:round/>
                      <a:headEnd type="none" w="med" len="med"/>
                      <a:tailEnd type="none" w="med" len="med"/>
                    </a:lnR>
                    <a:lnT cmpd="sng" algn="ctr" cap="flat" w="19050">
                      <a:solidFill>
                        <a:srgbClr val="CB0202"/>
                      </a:solidFill>
                      <a:prstDash val="solid"/>
                      <a:round/>
                      <a:headEnd type="none" w="med" len="med"/>
                      <a:tailEnd type="none" w="med" len="med"/>
                    </a:lnT>
                    <a:lnB cmpd="sng" algn="ctr" cap="flat" w="19050">
                      <a:solidFill>
                        <a:srgbClr val="CB0202"/>
                      </a:solidFill>
                      <a:prstDash val="solid"/>
                      <a:round/>
                      <a:headEnd type="none" w="med" len="med"/>
                      <a:tailEnd type="none" w="med" len="med"/>
                    </a:lnB>
                    <a:solidFill>
                      <a:srgbClr val="FFFFFF"/>
                    </a:solidFill>
                  </a:tcPr>
                </a:tc>
              </a:tr>
            </a:tbl>
          </a:graphicData>
        </a:graphic>
      </p:graphicFrame>
      <p:graphicFrame>
        <p:nvGraphicFramePr>
          <p:cNvPr name="Table 9" id="9"/>
          <p:cNvGraphicFramePr>
            <a:graphicFrameLocks noGrp="true"/>
          </p:cNvGraphicFramePr>
          <p:nvPr/>
        </p:nvGraphicFramePr>
        <p:xfrm>
          <a:off x="6057755" y="7426990"/>
          <a:ext cx="1143116" cy="1143317"/>
        </p:xfrm>
        <a:graphic>
          <a:graphicData uri="http://schemas.openxmlformats.org/drawingml/2006/table">
            <a:tbl>
              <a:tblPr/>
              <a:tblGrid>
                <a:gridCol w="248972"/>
                <a:gridCol w="245101"/>
                <a:gridCol w="237876"/>
              </a:tblGrid>
              <a:tr h="391292">
                <a:tc>
                  <a:txBody>
                    <a:bodyPr anchor="t" rtlCol="false"/>
                    <a:lstStyle/>
                    <a:p>
                      <a:pPr algn="ctr">
                        <a:lnSpc>
                          <a:spcPts val="1540"/>
                        </a:lnSpc>
                        <a:defRPr/>
                      </a:pPr>
                      <a:r>
                        <a:rPr lang="en-US" sz="1100">
                          <a:solidFill>
                            <a:srgbClr val="000000"/>
                          </a:solidFill>
                          <a:latin typeface="Inter Bold"/>
                        </a:rPr>
                        <a:t>0</a:t>
                      </a:r>
                      <a:endParaRPr lang="en-US" sz="1100"/>
                    </a:p>
                  </a:txBody>
                  <a:tcPr marL="0" marR="0" marT="0" marB="0" anchor="ctr">
                    <a:lnL cmpd="sng" algn="ctr" cap="flat" w="19050">
                      <a:solidFill>
                        <a:srgbClr val="CB0202"/>
                      </a:solidFill>
                      <a:prstDash val="solid"/>
                      <a:round/>
                      <a:headEnd type="none" w="med" len="med"/>
                      <a:tailEnd type="none" w="med" len="med"/>
                    </a:lnL>
                    <a:lnR cmpd="sng" algn="ctr" cap="flat" w="19050">
                      <a:solidFill>
                        <a:srgbClr val="CB0202"/>
                      </a:solidFill>
                      <a:prstDash val="solid"/>
                      <a:round/>
                      <a:headEnd type="none" w="med" len="med"/>
                      <a:tailEnd type="none" w="med" len="med"/>
                    </a:lnR>
                    <a:lnT cmpd="sng" algn="ctr" cap="flat" w="19050">
                      <a:solidFill>
                        <a:srgbClr val="CB0202"/>
                      </a:solidFill>
                      <a:prstDash val="solid"/>
                      <a:round/>
                      <a:headEnd type="none" w="med" len="med"/>
                      <a:tailEnd type="none" w="med" len="med"/>
                    </a:lnT>
                    <a:lnB cmpd="sng" algn="ctr" cap="flat" w="19050">
                      <a:solidFill>
                        <a:srgbClr val="CB0202"/>
                      </a:solidFill>
                      <a:prstDash val="solid"/>
                      <a:round/>
                      <a:headEnd type="none" w="med" len="med"/>
                      <a:tailEnd type="none" w="med" len="med"/>
                    </a:lnB>
                    <a:solidFill>
                      <a:srgbClr val="FFFFFF"/>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CB0202"/>
                      </a:solidFill>
                      <a:prstDash val="solid"/>
                      <a:round/>
                      <a:headEnd type="none" w="med" len="med"/>
                      <a:tailEnd type="none" w="med" len="med"/>
                    </a:lnL>
                    <a:lnR cmpd="sng" algn="ctr" cap="flat" w="19050">
                      <a:solidFill>
                        <a:srgbClr val="CB0202"/>
                      </a:solidFill>
                      <a:prstDash val="solid"/>
                      <a:round/>
                      <a:headEnd type="none" w="med" len="med"/>
                      <a:tailEnd type="none" w="med" len="med"/>
                    </a:lnR>
                    <a:lnT cmpd="sng" algn="ctr" cap="flat" w="19050">
                      <a:solidFill>
                        <a:srgbClr val="CB0202"/>
                      </a:solidFill>
                      <a:prstDash val="solid"/>
                      <a:round/>
                      <a:headEnd type="none" w="med" len="med"/>
                      <a:tailEnd type="none" w="med" len="med"/>
                    </a:lnT>
                    <a:lnB cmpd="sng" algn="ctr" cap="flat" w="19050">
                      <a:solidFill>
                        <a:srgbClr val="CB0202"/>
                      </a:solidFill>
                      <a:prstDash val="solid"/>
                      <a:round/>
                      <a:headEnd type="none" w="med" len="med"/>
                      <a:tailEnd type="none" w="med" len="med"/>
                    </a:lnB>
                    <a:solidFill>
                      <a:srgbClr val="FFFFFF"/>
                    </a:solidFill>
                  </a:tcPr>
                </a:tc>
                <a:tc>
                  <a:txBody>
                    <a:bodyPr anchor="t" rtlCol="false"/>
                    <a:lstStyle/>
                    <a:p>
                      <a:pPr algn="ctr">
                        <a:lnSpc>
                          <a:spcPts val="1540"/>
                        </a:lnSpc>
                        <a:defRPr/>
                      </a:pPr>
                      <a:r>
                        <a:rPr lang="en-US" sz="1100">
                          <a:solidFill>
                            <a:srgbClr val="000000"/>
                          </a:solidFill>
                          <a:latin typeface="Inter Bold"/>
                        </a:rPr>
                        <a:t>0</a:t>
                      </a:r>
                      <a:endParaRPr lang="en-US" sz="1100"/>
                    </a:p>
                  </a:txBody>
                  <a:tcPr marL="0" marR="0" marT="0" marB="0" anchor="ctr">
                    <a:lnL cmpd="sng" algn="ctr" cap="flat" w="19050">
                      <a:solidFill>
                        <a:srgbClr val="CB0202"/>
                      </a:solidFill>
                      <a:prstDash val="solid"/>
                      <a:round/>
                      <a:headEnd type="none" w="med" len="med"/>
                      <a:tailEnd type="none" w="med" len="med"/>
                    </a:lnL>
                    <a:lnR cmpd="sng" algn="ctr" cap="flat" w="19050">
                      <a:solidFill>
                        <a:srgbClr val="CB0202"/>
                      </a:solidFill>
                      <a:prstDash val="solid"/>
                      <a:round/>
                      <a:headEnd type="none" w="med" len="med"/>
                      <a:tailEnd type="none" w="med" len="med"/>
                    </a:lnR>
                    <a:lnT cmpd="sng" algn="ctr" cap="flat" w="19050">
                      <a:solidFill>
                        <a:srgbClr val="CB0202"/>
                      </a:solidFill>
                      <a:prstDash val="solid"/>
                      <a:round/>
                      <a:headEnd type="none" w="med" len="med"/>
                      <a:tailEnd type="none" w="med" len="med"/>
                    </a:lnT>
                    <a:lnB cmpd="sng" algn="ctr" cap="flat" w="19050">
                      <a:solidFill>
                        <a:srgbClr val="CB0202"/>
                      </a:solidFill>
                      <a:prstDash val="solid"/>
                      <a:round/>
                      <a:headEnd type="none" w="med" len="med"/>
                      <a:tailEnd type="none" w="med" len="med"/>
                    </a:lnB>
                    <a:solidFill>
                      <a:srgbClr val="FFFFFF"/>
                    </a:solidFill>
                  </a:tcPr>
                </a:tc>
              </a:tr>
              <a:tr h="382085">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CB0202"/>
                      </a:solidFill>
                      <a:prstDash val="solid"/>
                      <a:round/>
                      <a:headEnd type="none" w="med" len="med"/>
                      <a:tailEnd type="none" w="med" len="med"/>
                    </a:lnL>
                    <a:lnR cmpd="sng" algn="ctr" cap="flat" w="19050">
                      <a:solidFill>
                        <a:srgbClr val="CB0202"/>
                      </a:solidFill>
                      <a:prstDash val="solid"/>
                      <a:round/>
                      <a:headEnd type="none" w="med" len="med"/>
                      <a:tailEnd type="none" w="med" len="med"/>
                    </a:lnR>
                    <a:lnT cmpd="sng" algn="ctr" cap="flat" w="19050">
                      <a:solidFill>
                        <a:srgbClr val="CB0202"/>
                      </a:solidFill>
                      <a:prstDash val="solid"/>
                      <a:round/>
                      <a:headEnd type="none" w="med" len="med"/>
                      <a:tailEnd type="none" w="med" len="med"/>
                    </a:lnT>
                    <a:lnB cmpd="sng" algn="ctr" cap="flat" w="19050">
                      <a:solidFill>
                        <a:srgbClr val="CB0202"/>
                      </a:solidFill>
                      <a:prstDash val="solid"/>
                      <a:round/>
                      <a:headEnd type="none" w="med" len="med"/>
                      <a:tailEnd type="none" w="med" len="med"/>
                    </a:lnB>
                    <a:solidFill>
                      <a:srgbClr val="FFFFFF"/>
                    </a:solidFill>
                  </a:tcPr>
                </a:tc>
                <a:tc>
                  <a:txBody>
                    <a:bodyPr anchor="t" rtlCol="false"/>
                    <a:lstStyle/>
                    <a:p>
                      <a:pPr algn="ctr">
                        <a:lnSpc>
                          <a:spcPts val="1540"/>
                        </a:lnSpc>
                        <a:defRPr/>
                      </a:pPr>
                      <a:r>
                        <a:rPr lang="en-US" sz="1100">
                          <a:solidFill>
                            <a:srgbClr val="000000"/>
                          </a:solidFill>
                          <a:latin typeface="Inter Bold"/>
                        </a:rPr>
                        <a:t>-460</a:t>
                      </a:r>
                      <a:endParaRPr lang="en-US" sz="1100"/>
                    </a:p>
                  </a:txBody>
                  <a:tcPr marL="0" marR="0" marT="0" marB="0" anchor="ctr">
                    <a:lnL cmpd="sng" algn="ctr" cap="flat" w="19050">
                      <a:solidFill>
                        <a:srgbClr val="CB0202"/>
                      </a:solidFill>
                      <a:prstDash val="solid"/>
                      <a:round/>
                      <a:headEnd type="none" w="med" len="med"/>
                      <a:tailEnd type="none" w="med" len="med"/>
                    </a:lnL>
                    <a:lnR cmpd="sng" algn="ctr" cap="flat" w="19050">
                      <a:solidFill>
                        <a:srgbClr val="CB0202"/>
                      </a:solidFill>
                      <a:prstDash val="solid"/>
                      <a:round/>
                      <a:headEnd type="none" w="med" len="med"/>
                      <a:tailEnd type="none" w="med" len="med"/>
                    </a:lnR>
                    <a:lnT cmpd="sng" algn="ctr" cap="flat" w="19050">
                      <a:solidFill>
                        <a:srgbClr val="CB0202"/>
                      </a:solidFill>
                      <a:prstDash val="solid"/>
                      <a:round/>
                      <a:headEnd type="none" w="med" len="med"/>
                      <a:tailEnd type="none" w="med" len="med"/>
                    </a:lnT>
                    <a:lnB cmpd="sng" algn="ctr" cap="flat" w="19050">
                      <a:solidFill>
                        <a:srgbClr val="CB0202"/>
                      </a:solidFill>
                      <a:prstDash val="solid"/>
                      <a:round/>
                      <a:headEnd type="none" w="med" len="med"/>
                      <a:tailEnd type="none" w="med" len="med"/>
                    </a:lnB>
                    <a:solidFill>
                      <a:srgbClr val="FFFFFF"/>
                    </a:solidFill>
                  </a:tcPr>
                </a:tc>
                <a:tc>
                  <a:txBody>
                    <a:bodyPr anchor="t" rtlCol="false"/>
                    <a:lstStyle/>
                    <a:p>
                      <a:pPr algn="ctr">
                        <a:lnSpc>
                          <a:spcPts val="1540"/>
                        </a:lnSpc>
                        <a:defRPr/>
                      </a:pPr>
                      <a:r>
                        <a:rPr lang="en-US" sz="1100">
                          <a:solidFill>
                            <a:srgbClr val="000000"/>
                          </a:solidFill>
                          <a:latin typeface="Inter Bold"/>
                        </a:rPr>
                        <a:t>230</a:t>
                      </a:r>
                      <a:endParaRPr lang="en-US" sz="1100"/>
                    </a:p>
                  </a:txBody>
                  <a:tcPr marL="0" marR="0" marT="0" marB="0" anchor="ctr">
                    <a:lnL cmpd="sng" algn="ctr" cap="flat" w="19050">
                      <a:solidFill>
                        <a:srgbClr val="CB0202"/>
                      </a:solidFill>
                      <a:prstDash val="solid"/>
                      <a:round/>
                      <a:headEnd type="none" w="med" len="med"/>
                      <a:tailEnd type="none" w="med" len="med"/>
                    </a:lnL>
                    <a:lnR cmpd="sng" algn="ctr" cap="flat" w="19050">
                      <a:solidFill>
                        <a:srgbClr val="CB0202"/>
                      </a:solidFill>
                      <a:prstDash val="solid"/>
                      <a:round/>
                      <a:headEnd type="none" w="med" len="med"/>
                      <a:tailEnd type="none" w="med" len="med"/>
                    </a:lnR>
                    <a:lnT cmpd="sng" algn="ctr" cap="flat" w="19050">
                      <a:solidFill>
                        <a:srgbClr val="CB0202"/>
                      </a:solidFill>
                      <a:prstDash val="solid"/>
                      <a:round/>
                      <a:headEnd type="none" w="med" len="med"/>
                      <a:tailEnd type="none" w="med" len="med"/>
                    </a:lnT>
                    <a:lnB cmpd="sng" algn="ctr" cap="flat" w="19050">
                      <a:solidFill>
                        <a:srgbClr val="CB0202"/>
                      </a:solidFill>
                      <a:prstDash val="solid"/>
                      <a:round/>
                      <a:headEnd type="none" w="med" len="med"/>
                      <a:tailEnd type="none" w="med" len="med"/>
                    </a:lnB>
                    <a:solidFill>
                      <a:srgbClr val="FFFFFF"/>
                    </a:solidFill>
                  </a:tcPr>
                </a:tc>
              </a:tr>
              <a:tr h="369941">
                <a:tc>
                  <a:txBody>
                    <a:bodyPr anchor="t" rtlCol="false"/>
                    <a:lstStyle/>
                    <a:p>
                      <a:pPr algn="ctr">
                        <a:lnSpc>
                          <a:spcPts val="1540"/>
                        </a:lnSpc>
                        <a:defRPr/>
                      </a:pPr>
                      <a:r>
                        <a:rPr lang="en-US" sz="1100">
                          <a:solidFill>
                            <a:srgbClr val="000000"/>
                          </a:solidFill>
                          <a:latin typeface="Inter Bold"/>
                        </a:rPr>
                        <a:t>0</a:t>
                      </a:r>
                      <a:endParaRPr lang="en-US" sz="1100"/>
                    </a:p>
                  </a:txBody>
                  <a:tcPr marL="0" marR="0" marT="0" marB="0" anchor="ctr">
                    <a:lnL cmpd="sng" algn="ctr" cap="flat" w="19050">
                      <a:solidFill>
                        <a:srgbClr val="CB0202"/>
                      </a:solidFill>
                      <a:prstDash val="solid"/>
                      <a:round/>
                      <a:headEnd type="none" w="med" len="med"/>
                      <a:tailEnd type="none" w="med" len="med"/>
                    </a:lnL>
                    <a:lnR cmpd="sng" algn="ctr" cap="flat" w="19050">
                      <a:solidFill>
                        <a:srgbClr val="CB0202"/>
                      </a:solidFill>
                      <a:prstDash val="solid"/>
                      <a:round/>
                      <a:headEnd type="none" w="med" len="med"/>
                      <a:tailEnd type="none" w="med" len="med"/>
                    </a:lnR>
                    <a:lnT cmpd="sng" algn="ctr" cap="flat" w="19050">
                      <a:solidFill>
                        <a:srgbClr val="CB0202"/>
                      </a:solidFill>
                      <a:prstDash val="solid"/>
                      <a:round/>
                      <a:headEnd type="none" w="med" len="med"/>
                      <a:tailEnd type="none" w="med" len="med"/>
                    </a:lnT>
                    <a:lnB cmpd="sng" algn="ctr" cap="flat" w="19050">
                      <a:solidFill>
                        <a:srgbClr val="CB0202"/>
                      </a:solidFill>
                      <a:prstDash val="solid"/>
                      <a:round/>
                      <a:headEnd type="none" w="med" len="med"/>
                      <a:tailEnd type="none" w="med" len="med"/>
                    </a:lnB>
                    <a:solidFill>
                      <a:srgbClr val="FFFFFF"/>
                    </a:solidFill>
                  </a:tcPr>
                </a:tc>
                <a:tc>
                  <a:txBody>
                    <a:bodyPr anchor="t" rtlCol="false"/>
                    <a:lstStyle/>
                    <a:p>
                      <a:pPr algn="ctr">
                        <a:lnSpc>
                          <a:spcPts val="1540"/>
                        </a:lnSpc>
                        <a:defRPr/>
                      </a:pPr>
                      <a:r>
                        <a:rPr lang="en-US" sz="1100">
                          <a:solidFill>
                            <a:srgbClr val="000000"/>
                          </a:solidFill>
                          <a:latin typeface="Inter Bold"/>
                        </a:rPr>
                        <a:t>230</a:t>
                      </a:r>
                      <a:endParaRPr lang="en-US" sz="1100"/>
                    </a:p>
                  </a:txBody>
                  <a:tcPr marL="0" marR="0" marT="0" marB="0" anchor="ctr">
                    <a:lnL cmpd="sng" algn="ctr" cap="flat" w="19050">
                      <a:solidFill>
                        <a:srgbClr val="CB0202"/>
                      </a:solidFill>
                      <a:prstDash val="solid"/>
                      <a:round/>
                      <a:headEnd type="none" w="med" len="med"/>
                      <a:tailEnd type="none" w="med" len="med"/>
                    </a:lnL>
                    <a:lnR cmpd="sng" algn="ctr" cap="flat" w="19050">
                      <a:solidFill>
                        <a:srgbClr val="CB0202"/>
                      </a:solidFill>
                      <a:prstDash val="solid"/>
                      <a:round/>
                      <a:headEnd type="none" w="med" len="med"/>
                      <a:tailEnd type="none" w="med" len="med"/>
                    </a:lnR>
                    <a:lnT cmpd="sng" algn="ctr" cap="flat" w="19050">
                      <a:solidFill>
                        <a:srgbClr val="CB0202"/>
                      </a:solidFill>
                      <a:prstDash val="solid"/>
                      <a:round/>
                      <a:headEnd type="none" w="med" len="med"/>
                      <a:tailEnd type="none" w="med" len="med"/>
                    </a:lnT>
                    <a:lnB cmpd="sng" algn="ctr" cap="flat" w="19050">
                      <a:solidFill>
                        <a:srgbClr val="CB0202"/>
                      </a:solidFill>
                      <a:prstDash val="solid"/>
                      <a:round/>
                      <a:headEnd type="none" w="med" len="med"/>
                      <a:tailEnd type="none" w="med" len="med"/>
                    </a:lnB>
                    <a:solidFill>
                      <a:srgbClr val="FFFFFF"/>
                    </a:solidFill>
                  </a:tcPr>
                </a:tc>
                <a:tc>
                  <a:txBody>
                    <a:bodyPr anchor="t" rtlCol="false"/>
                    <a:lstStyle/>
                    <a:p>
                      <a:pPr algn="ctr">
                        <a:lnSpc>
                          <a:spcPts val="1540"/>
                        </a:lnSpc>
                        <a:defRPr/>
                      </a:pPr>
                      <a:r>
                        <a:rPr lang="en-US" sz="1100">
                          <a:solidFill>
                            <a:srgbClr val="000000"/>
                          </a:solidFill>
                          <a:latin typeface="Inter Bold"/>
                        </a:rPr>
                        <a:t>0</a:t>
                      </a:r>
                      <a:endParaRPr lang="en-US" sz="1100"/>
                    </a:p>
                  </a:txBody>
                  <a:tcPr marL="0" marR="0" marT="0" marB="0" anchor="ctr">
                    <a:lnL cmpd="sng" algn="ctr" cap="flat" w="19050">
                      <a:solidFill>
                        <a:srgbClr val="CB0202"/>
                      </a:solidFill>
                      <a:prstDash val="solid"/>
                      <a:round/>
                      <a:headEnd type="none" w="med" len="med"/>
                      <a:tailEnd type="none" w="med" len="med"/>
                    </a:lnL>
                    <a:lnR cmpd="sng" algn="ctr" cap="flat" w="19050">
                      <a:solidFill>
                        <a:srgbClr val="CB0202"/>
                      </a:solidFill>
                      <a:prstDash val="solid"/>
                      <a:round/>
                      <a:headEnd type="none" w="med" len="med"/>
                      <a:tailEnd type="none" w="med" len="med"/>
                    </a:lnR>
                    <a:lnT cmpd="sng" algn="ctr" cap="flat" w="19050">
                      <a:solidFill>
                        <a:srgbClr val="CB0202"/>
                      </a:solidFill>
                      <a:prstDash val="solid"/>
                      <a:round/>
                      <a:headEnd type="none" w="med" len="med"/>
                      <a:tailEnd type="none" w="med" len="med"/>
                    </a:lnT>
                    <a:lnB cmpd="sng" algn="ctr" cap="flat" w="19050">
                      <a:solidFill>
                        <a:srgbClr val="CB0202"/>
                      </a:solidFill>
                      <a:prstDash val="solid"/>
                      <a:round/>
                      <a:headEnd type="none" w="med" len="med"/>
                      <a:tailEnd type="none" w="med" len="med"/>
                    </a:lnB>
                    <a:solidFill>
                      <a:srgbClr val="FFFFFF"/>
                    </a:solidFill>
                  </a:tcPr>
                </a:tc>
              </a:tr>
            </a:tbl>
          </a:graphicData>
        </a:graphic>
      </p:graphicFrame>
      <p:sp>
        <p:nvSpPr>
          <p:cNvPr name="AutoShape 10" id="10"/>
          <p:cNvSpPr/>
          <p:nvPr/>
        </p:nvSpPr>
        <p:spPr>
          <a:xfrm>
            <a:off x="2327684" y="3492391"/>
            <a:ext cx="2692305" cy="3934599"/>
          </a:xfrm>
          <a:prstGeom prst="line">
            <a:avLst/>
          </a:prstGeom>
          <a:ln cap="flat" w="38100">
            <a:solidFill>
              <a:srgbClr val="800202"/>
            </a:solidFill>
            <a:prstDash val="sysDot"/>
            <a:headEnd type="none" len="sm" w="sm"/>
            <a:tailEnd type="arrow" len="sm" w="med"/>
          </a:ln>
        </p:spPr>
      </p:sp>
      <p:sp>
        <p:nvSpPr>
          <p:cNvPr name="AutoShape 11" id="11"/>
          <p:cNvSpPr/>
          <p:nvPr/>
        </p:nvSpPr>
        <p:spPr>
          <a:xfrm flipV="true">
            <a:off x="5019989" y="7426990"/>
            <a:ext cx="1037766" cy="10758"/>
          </a:xfrm>
          <a:prstGeom prst="line">
            <a:avLst/>
          </a:prstGeom>
          <a:ln cap="flat" w="38100">
            <a:solidFill>
              <a:srgbClr val="800202"/>
            </a:solidFill>
            <a:prstDash val="sysDot"/>
            <a:headEnd type="none" len="sm" w="sm"/>
            <a:tailEnd type="arrow" len="sm" w="med"/>
          </a:ln>
        </p:spPr>
      </p:sp>
      <p:sp>
        <p:nvSpPr>
          <p:cNvPr name="AutoShape 12" id="12"/>
          <p:cNvSpPr/>
          <p:nvPr/>
        </p:nvSpPr>
        <p:spPr>
          <a:xfrm flipV="true">
            <a:off x="5035908" y="8540500"/>
            <a:ext cx="1037766" cy="10758"/>
          </a:xfrm>
          <a:prstGeom prst="line">
            <a:avLst/>
          </a:prstGeom>
          <a:ln cap="flat" w="38100">
            <a:solidFill>
              <a:srgbClr val="800202"/>
            </a:solidFill>
            <a:prstDash val="sysDot"/>
            <a:headEnd type="none" len="sm" w="sm"/>
            <a:tailEnd type="arrow" len="sm" w="med"/>
          </a:ln>
        </p:spPr>
      </p:sp>
      <p:sp>
        <p:nvSpPr>
          <p:cNvPr name="AutoShape 13" id="13"/>
          <p:cNvSpPr/>
          <p:nvPr/>
        </p:nvSpPr>
        <p:spPr>
          <a:xfrm flipV="true">
            <a:off x="6073872" y="3492391"/>
            <a:ext cx="1849340" cy="3915550"/>
          </a:xfrm>
          <a:prstGeom prst="line">
            <a:avLst/>
          </a:prstGeom>
          <a:ln cap="flat" w="38100">
            <a:solidFill>
              <a:srgbClr val="800202"/>
            </a:solidFill>
            <a:prstDash val="sysDot"/>
            <a:headEnd type="none" len="sm" w="sm"/>
            <a:tailEnd type="arrow" len="sm" w="med"/>
          </a:ln>
        </p:spPr>
      </p:sp>
      <p:sp>
        <p:nvSpPr>
          <p:cNvPr name="AutoShape 14" id="14"/>
          <p:cNvSpPr/>
          <p:nvPr/>
        </p:nvSpPr>
        <p:spPr>
          <a:xfrm flipV="true">
            <a:off x="7200871" y="3922423"/>
            <a:ext cx="1125754" cy="4647884"/>
          </a:xfrm>
          <a:prstGeom prst="line">
            <a:avLst/>
          </a:prstGeom>
          <a:ln cap="flat" w="38100">
            <a:solidFill>
              <a:srgbClr val="800202"/>
            </a:solidFill>
            <a:prstDash val="sysDot"/>
            <a:headEnd type="none" len="sm" w="sm"/>
            <a:tailEnd type="arrow" len="sm" w="med"/>
          </a:ln>
        </p:spPr>
      </p:sp>
      <p:sp>
        <p:nvSpPr>
          <p:cNvPr name="Freeform 15" id="15"/>
          <p:cNvSpPr/>
          <p:nvPr/>
        </p:nvSpPr>
        <p:spPr>
          <a:xfrm flipH="false" flipV="false" rot="0">
            <a:off x="6930820" y="5861477"/>
            <a:ext cx="655619" cy="664071"/>
          </a:xfrm>
          <a:custGeom>
            <a:avLst/>
            <a:gdLst/>
            <a:ahLst/>
            <a:cxnLst/>
            <a:rect r="r" b="b" t="t" l="l"/>
            <a:pathLst>
              <a:path h="664071" w="655619">
                <a:moveTo>
                  <a:pt x="0" y="0"/>
                </a:moveTo>
                <a:lnTo>
                  <a:pt x="655619" y="0"/>
                </a:lnTo>
                <a:lnTo>
                  <a:pt x="655619" y="664071"/>
                </a:lnTo>
                <a:lnTo>
                  <a:pt x="0" y="6640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6" id="16"/>
          <p:cNvSpPr/>
          <p:nvPr/>
        </p:nvSpPr>
        <p:spPr>
          <a:xfrm>
            <a:off x="1125494" y="4671282"/>
            <a:ext cx="2751379" cy="3899025"/>
          </a:xfrm>
          <a:prstGeom prst="line">
            <a:avLst/>
          </a:prstGeom>
          <a:ln cap="flat" w="38100">
            <a:solidFill>
              <a:srgbClr val="800202"/>
            </a:solidFill>
            <a:prstDash val="sysDot"/>
            <a:headEnd type="none" len="sm" w="sm"/>
            <a:tailEnd type="arrow" len="sm" w="med"/>
          </a:ln>
        </p:spPr>
      </p:sp>
      <p:sp>
        <p:nvSpPr>
          <p:cNvPr name="TextBox 17" id="17"/>
          <p:cNvSpPr txBox="true"/>
          <p:nvPr/>
        </p:nvSpPr>
        <p:spPr>
          <a:xfrm rot="0">
            <a:off x="1381989" y="1223853"/>
            <a:ext cx="7600077" cy="1369314"/>
          </a:xfrm>
          <a:prstGeom prst="rect">
            <a:avLst/>
          </a:prstGeom>
        </p:spPr>
        <p:txBody>
          <a:bodyPr anchor="t" rtlCol="false" tIns="0" lIns="0" bIns="0" rIns="0">
            <a:spAutoFit/>
          </a:bodyPr>
          <a:lstStyle/>
          <a:p>
            <a:pPr algn="ctr">
              <a:lnSpc>
                <a:spcPts val="5328"/>
              </a:lnSpc>
            </a:pPr>
            <a:r>
              <a:rPr lang="en-US" sz="4800" spc="-124">
                <a:solidFill>
                  <a:srgbClr val="000000"/>
                </a:solidFill>
                <a:latin typeface="Cy Grotesk Grand Demi"/>
              </a:rPr>
              <a:t>Redes Neuronales Convolucionales</a:t>
            </a:r>
          </a:p>
        </p:txBody>
      </p:sp>
      <p:sp>
        <p:nvSpPr>
          <p:cNvPr name="TextBox 18" id="18"/>
          <p:cNvSpPr txBox="true"/>
          <p:nvPr/>
        </p:nvSpPr>
        <p:spPr>
          <a:xfrm rot="0">
            <a:off x="1125494" y="2701116"/>
            <a:ext cx="2617291" cy="701674"/>
          </a:xfrm>
          <a:prstGeom prst="rect">
            <a:avLst/>
          </a:prstGeom>
        </p:spPr>
        <p:txBody>
          <a:bodyPr anchor="t" rtlCol="false" tIns="0" lIns="0" bIns="0" rIns="0">
            <a:spAutoFit/>
          </a:bodyPr>
          <a:lstStyle/>
          <a:p>
            <a:pPr algn="ctr">
              <a:lnSpc>
                <a:spcPts val="2800"/>
              </a:lnSpc>
            </a:pPr>
            <a:r>
              <a:rPr lang="en-US" sz="2000">
                <a:solidFill>
                  <a:srgbClr val="000000"/>
                </a:solidFill>
                <a:latin typeface="Lato Bold"/>
              </a:rPr>
              <a:t>Mapa de segmentación</a:t>
            </a:r>
          </a:p>
          <a:p>
            <a:pPr algn="ctr">
              <a:lnSpc>
                <a:spcPts val="2800"/>
              </a:lnSpc>
            </a:pPr>
            <a:r>
              <a:rPr lang="en-US" sz="2000">
                <a:solidFill>
                  <a:srgbClr val="000000"/>
                </a:solidFill>
                <a:latin typeface="Lato Bold"/>
              </a:rPr>
              <a:t>de entrada</a:t>
            </a:r>
          </a:p>
        </p:txBody>
      </p:sp>
      <p:sp>
        <p:nvSpPr>
          <p:cNvPr name="TextBox 19" id="19"/>
          <p:cNvSpPr txBox="true"/>
          <p:nvPr/>
        </p:nvSpPr>
        <p:spPr>
          <a:xfrm rot="0">
            <a:off x="7416246" y="2701116"/>
            <a:ext cx="2617291" cy="701674"/>
          </a:xfrm>
          <a:prstGeom prst="rect">
            <a:avLst/>
          </a:prstGeom>
        </p:spPr>
        <p:txBody>
          <a:bodyPr anchor="t" rtlCol="false" tIns="0" lIns="0" bIns="0" rIns="0">
            <a:spAutoFit/>
          </a:bodyPr>
          <a:lstStyle/>
          <a:p>
            <a:pPr algn="ctr">
              <a:lnSpc>
                <a:spcPts val="2800"/>
              </a:lnSpc>
            </a:pPr>
            <a:r>
              <a:rPr lang="en-US" sz="2000">
                <a:solidFill>
                  <a:srgbClr val="000000"/>
                </a:solidFill>
                <a:latin typeface="Lato Bold"/>
              </a:rPr>
              <a:t>Mapa de segmentación</a:t>
            </a:r>
          </a:p>
          <a:p>
            <a:pPr algn="ctr">
              <a:lnSpc>
                <a:spcPts val="2800"/>
              </a:lnSpc>
            </a:pPr>
            <a:r>
              <a:rPr lang="en-US" sz="2000">
                <a:solidFill>
                  <a:srgbClr val="000000"/>
                </a:solidFill>
                <a:latin typeface="Lato Bold"/>
              </a:rPr>
              <a:t>de salida</a:t>
            </a:r>
          </a:p>
        </p:txBody>
      </p:sp>
      <p:sp>
        <p:nvSpPr>
          <p:cNvPr name="TextBox 20" id="20"/>
          <p:cNvSpPr txBox="true"/>
          <p:nvPr/>
        </p:nvSpPr>
        <p:spPr>
          <a:xfrm rot="0">
            <a:off x="3969949" y="8649679"/>
            <a:ext cx="956965" cy="349249"/>
          </a:xfrm>
          <a:prstGeom prst="rect">
            <a:avLst/>
          </a:prstGeom>
        </p:spPr>
        <p:txBody>
          <a:bodyPr anchor="t" rtlCol="false" tIns="0" lIns="0" bIns="0" rIns="0">
            <a:spAutoFit/>
          </a:bodyPr>
          <a:lstStyle/>
          <a:p>
            <a:pPr algn="ctr">
              <a:lnSpc>
                <a:spcPts val="2800"/>
              </a:lnSpc>
            </a:pPr>
            <a:r>
              <a:rPr lang="en-US" sz="2000">
                <a:solidFill>
                  <a:srgbClr val="800202"/>
                </a:solidFill>
                <a:latin typeface="Lato Bold"/>
              </a:rPr>
              <a:t>KERNEL</a:t>
            </a:r>
          </a:p>
        </p:txBody>
      </p:sp>
      <p:sp>
        <p:nvSpPr>
          <p:cNvPr name="TextBox 21" id="21"/>
          <p:cNvSpPr txBox="true"/>
          <p:nvPr/>
        </p:nvSpPr>
        <p:spPr>
          <a:xfrm rot="0">
            <a:off x="5277902" y="7274591"/>
            <a:ext cx="521940" cy="1226821"/>
          </a:xfrm>
          <a:prstGeom prst="rect">
            <a:avLst/>
          </a:prstGeom>
        </p:spPr>
        <p:txBody>
          <a:bodyPr anchor="t" rtlCol="false" tIns="0" lIns="0" bIns="0" rIns="0">
            <a:spAutoFit/>
          </a:bodyPr>
          <a:lstStyle/>
          <a:p>
            <a:pPr algn="ctr">
              <a:lnSpc>
                <a:spcPts val="10079"/>
              </a:lnSpc>
            </a:pPr>
            <a:r>
              <a:rPr lang="en-US" sz="7199">
                <a:solidFill>
                  <a:srgbClr val="800202"/>
                </a:solidFill>
                <a:latin typeface="Open Sans Light Bold"/>
              </a:rPr>
              <a:t>=</a:t>
            </a:r>
          </a:p>
        </p:txBody>
      </p:sp>
      <p:sp>
        <p:nvSpPr>
          <p:cNvPr name="TextBox 22" id="22"/>
          <p:cNvSpPr txBox="true"/>
          <p:nvPr/>
        </p:nvSpPr>
        <p:spPr>
          <a:xfrm rot="0">
            <a:off x="3348236" y="6082536"/>
            <a:ext cx="528638" cy="1226821"/>
          </a:xfrm>
          <a:prstGeom prst="rect">
            <a:avLst/>
          </a:prstGeom>
        </p:spPr>
        <p:txBody>
          <a:bodyPr anchor="t" rtlCol="false" tIns="0" lIns="0" bIns="0" rIns="0">
            <a:spAutoFit/>
          </a:bodyPr>
          <a:lstStyle/>
          <a:p>
            <a:pPr algn="ctr">
              <a:lnSpc>
                <a:spcPts val="10079"/>
              </a:lnSpc>
            </a:pPr>
            <a:r>
              <a:rPr lang="en-US" sz="7199">
                <a:solidFill>
                  <a:srgbClr val="800202"/>
                </a:solidFill>
                <a:latin typeface="Open Sans Light Bold"/>
              </a:rPr>
              <a:t>x</a:t>
            </a:r>
          </a:p>
        </p:txBody>
      </p:sp>
      <p:graphicFrame>
        <p:nvGraphicFramePr>
          <p:cNvPr name="Table 23" id="23"/>
          <p:cNvGraphicFramePr>
            <a:graphicFrameLocks noGrp="true"/>
          </p:cNvGraphicFramePr>
          <p:nvPr/>
        </p:nvGraphicFramePr>
        <p:xfrm>
          <a:off x="10545746" y="4574662"/>
          <a:ext cx="622452" cy="626161"/>
        </p:xfrm>
        <a:graphic>
          <a:graphicData uri="http://schemas.openxmlformats.org/drawingml/2006/table">
            <a:tbl>
              <a:tblPr/>
              <a:tblGrid>
                <a:gridCol w="162910"/>
                <a:gridCol w="161120"/>
                <a:gridCol w="160166"/>
                <a:gridCol w="132046"/>
              </a:tblGrid>
              <a:tr h="157436">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6CE6"/>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6CE6"/>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6CE6"/>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6CE6"/>
                    </a:solidFill>
                  </a:tcPr>
                </a:tc>
              </a:tr>
              <a:tr h="156321">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6CE6"/>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5E17EB"/>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6CE6"/>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6CE6"/>
                    </a:solidFill>
                  </a:tcPr>
                </a:tc>
              </a:tr>
              <a:tr h="156975">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6CE6"/>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6CE6"/>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6CE6"/>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6CE6"/>
                    </a:solidFill>
                  </a:tcPr>
                </a:tc>
              </a:tr>
              <a:tr h="155429">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6CE6"/>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6CE6"/>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6CE6"/>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6CE6"/>
                    </a:solidFill>
                  </a:tcPr>
                </a:tc>
              </a:tr>
            </a:tbl>
          </a:graphicData>
        </a:graphic>
      </p:graphicFrame>
      <p:graphicFrame>
        <p:nvGraphicFramePr>
          <p:cNvPr name="Table 24" id="24"/>
          <p:cNvGraphicFramePr>
            <a:graphicFrameLocks noGrp="true"/>
          </p:cNvGraphicFramePr>
          <p:nvPr/>
        </p:nvGraphicFramePr>
        <p:xfrm>
          <a:off x="11761853" y="4366532"/>
          <a:ext cx="622452" cy="626161"/>
        </p:xfrm>
        <a:graphic>
          <a:graphicData uri="http://schemas.openxmlformats.org/drawingml/2006/table">
            <a:tbl>
              <a:tblPr/>
              <a:tblGrid>
                <a:gridCol w="162910"/>
                <a:gridCol w="161120"/>
                <a:gridCol w="160166"/>
                <a:gridCol w="132046"/>
              </a:tblGrid>
              <a:tr h="157436">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r>
              <a:tr h="156321">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r>
              <a:tr h="156975">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r>
              <a:tr h="155429">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r>
            </a:tbl>
          </a:graphicData>
        </a:graphic>
      </p:graphicFrame>
      <p:graphicFrame>
        <p:nvGraphicFramePr>
          <p:cNvPr name="Table 25" id="25"/>
          <p:cNvGraphicFramePr>
            <a:graphicFrameLocks noGrp="true"/>
          </p:cNvGraphicFramePr>
          <p:nvPr/>
        </p:nvGraphicFramePr>
        <p:xfrm>
          <a:off x="11866115" y="4470794"/>
          <a:ext cx="622452" cy="626161"/>
        </p:xfrm>
        <a:graphic>
          <a:graphicData uri="http://schemas.openxmlformats.org/drawingml/2006/table">
            <a:tbl>
              <a:tblPr/>
              <a:tblGrid>
                <a:gridCol w="162910"/>
                <a:gridCol w="161120"/>
                <a:gridCol w="160166"/>
                <a:gridCol w="132046"/>
              </a:tblGrid>
              <a:tr h="157436">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r>
              <a:tr h="156321">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r>
              <a:tr h="156975">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r>
              <a:tr h="155429">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r>
            </a:tbl>
          </a:graphicData>
        </a:graphic>
      </p:graphicFrame>
      <p:graphicFrame>
        <p:nvGraphicFramePr>
          <p:cNvPr name="Table 26" id="26"/>
          <p:cNvGraphicFramePr>
            <a:graphicFrameLocks noGrp="true"/>
          </p:cNvGraphicFramePr>
          <p:nvPr/>
        </p:nvGraphicFramePr>
        <p:xfrm>
          <a:off x="11970378" y="4575057"/>
          <a:ext cx="622452" cy="626161"/>
        </p:xfrm>
        <a:graphic>
          <a:graphicData uri="http://schemas.openxmlformats.org/drawingml/2006/table">
            <a:tbl>
              <a:tblPr/>
              <a:tblGrid>
                <a:gridCol w="162910"/>
                <a:gridCol w="161120"/>
                <a:gridCol w="160166"/>
                <a:gridCol w="132046"/>
              </a:tblGrid>
              <a:tr h="157436">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r>
              <a:tr h="156321">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r>
              <a:tr h="156975">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r>
              <a:tr h="155429">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r>
            </a:tbl>
          </a:graphicData>
        </a:graphic>
      </p:graphicFrame>
      <p:graphicFrame>
        <p:nvGraphicFramePr>
          <p:cNvPr name="Table 27" id="27"/>
          <p:cNvGraphicFramePr>
            <a:graphicFrameLocks noGrp="true"/>
          </p:cNvGraphicFramePr>
          <p:nvPr/>
        </p:nvGraphicFramePr>
        <p:xfrm>
          <a:off x="12074640" y="4679319"/>
          <a:ext cx="622452" cy="626161"/>
        </p:xfrm>
        <a:graphic>
          <a:graphicData uri="http://schemas.openxmlformats.org/drawingml/2006/table">
            <a:tbl>
              <a:tblPr/>
              <a:tblGrid>
                <a:gridCol w="162910"/>
                <a:gridCol w="161120"/>
                <a:gridCol w="160166"/>
                <a:gridCol w="132046"/>
              </a:tblGrid>
              <a:tr h="157436">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r>
              <a:tr h="156321">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r>
              <a:tr h="156975">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r>
              <a:tr h="155429">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r>
            </a:tbl>
          </a:graphicData>
        </a:graphic>
      </p:graphicFrame>
      <p:graphicFrame>
        <p:nvGraphicFramePr>
          <p:cNvPr name="Table 28" id="28"/>
          <p:cNvGraphicFramePr>
            <a:graphicFrameLocks noGrp="true"/>
          </p:cNvGraphicFramePr>
          <p:nvPr/>
        </p:nvGraphicFramePr>
        <p:xfrm>
          <a:off x="12178902" y="4783581"/>
          <a:ext cx="622452" cy="626161"/>
        </p:xfrm>
        <a:graphic>
          <a:graphicData uri="http://schemas.openxmlformats.org/drawingml/2006/table">
            <a:tbl>
              <a:tblPr/>
              <a:tblGrid>
                <a:gridCol w="162910"/>
                <a:gridCol w="161120"/>
                <a:gridCol w="160166"/>
                <a:gridCol w="132046"/>
              </a:tblGrid>
              <a:tr h="157436">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r>
              <a:tr h="156321">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r>
              <a:tr h="156975">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r>
              <a:tr h="155429">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r>
            </a:tbl>
          </a:graphicData>
        </a:graphic>
      </p:graphicFrame>
      <p:graphicFrame>
        <p:nvGraphicFramePr>
          <p:cNvPr name="Table 29" id="29"/>
          <p:cNvGraphicFramePr>
            <a:graphicFrameLocks noGrp="true"/>
          </p:cNvGraphicFramePr>
          <p:nvPr/>
        </p:nvGraphicFramePr>
        <p:xfrm>
          <a:off x="12283165" y="4887844"/>
          <a:ext cx="622452" cy="626161"/>
        </p:xfrm>
        <a:graphic>
          <a:graphicData uri="http://schemas.openxmlformats.org/drawingml/2006/table">
            <a:tbl>
              <a:tblPr/>
              <a:tblGrid>
                <a:gridCol w="162910"/>
                <a:gridCol w="161120"/>
                <a:gridCol w="160166"/>
                <a:gridCol w="132046"/>
              </a:tblGrid>
              <a:tr h="157436">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r>
              <a:tr h="156321">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r>
              <a:tr h="156975">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r>
              <a:tr h="155429">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r>
            </a:tbl>
          </a:graphicData>
        </a:graphic>
      </p:graphicFrame>
      <p:graphicFrame>
        <p:nvGraphicFramePr>
          <p:cNvPr name="Table 30" id="30"/>
          <p:cNvGraphicFramePr>
            <a:graphicFrameLocks noGrp="true"/>
          </p:cNvGraphicFramePr>
          <p:nvPr/>
        </p:nvGraphicFramePr>
        <p:xfrm>
          <a:off x="12397395" y="5004182"/>
          <a:ext cx="622452" cy="626161"/>
        </p:xfrm>
        <a:graphic>
          <a:graphicData uri="http://schemas.openxmlformats.org/drawingml/2006/table">
            <a:tbl>
              <a:tblPr/>
              <a:tblGrid>
                <a:gridCol w="162910"/>
                <a:gridCol w="161120"/>
                <a:gridCol w="160166"/>
                <a:gridCol w="132046"/>
              </a:tblGrid>
              <a:tr h="157436">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r>
              <a:tr h="156321">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r>
              <a:tr h="156975">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80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r>
              <a:tr h="155429">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r>
            </a:tbl>
          </a:graphicData>
        </a:graphic>
      </p:graphicFrame>
      <p:grpSp>
        <p:nvGrpSpPr>
          <p:cNvPr name="Group 31" id="31"/>
          <p:cNvGrpSpPr/>
          <p:nvPr/>
        </p:nvGrpSpPr>
        <p:grpSpPr>
          <a:xfrm rot="0">
            <a:off x="12529558" y="5161463"/>
            <a:ext cx="128455" cy="133429"/>
            <a:chOff x="0" y="0"/>
            <a:chExt cx="69542" cy="72235"/>
          </a:xfrm>
        </p:grpSpPr>
        <p:sp>
          <p:nvSpPr>
            <p:cNvPr name="Freeform 32" id="32"/>
            <p:cNvSpPr/>
            <p:nvPr/>
          </p:nvSpPr>
          <p:spPr>
            <a:xfrm flipH="false" flipV="false" rot="0">
              <a:off x="0" y="0"/>
              <a:ext cx="69542" cy="72235"/>
            </a:xfrm>
            <a:custGeom>
              <a:avLst/>
              <a:gdLst/>
              <a:ahLst/>
              <a:cxnLst/>
              <a:rect r="r" b="b" t="t" l="l"/>
              <a:pathLst>
                <a:path h="72235" w="69542">
                  <a:moveTo>
                    <a:pt x="0" y="0"/>
                  </a:moveTo>
                  <a:lnTo>
                    <a:pt x="69542" y="0"/>
                  </a:lnTo>
                  <a:lnTo>
                    <a:pt x="69542" y="72235"/>
                  </a:lnTo>
                  <a:lnTo>
                    <a:pt x="0" y="72235"/>
                  </a:lnTo>
                  <a:close/>
                </a:path>
              </a:pathLst>
            </a:custGeom>
            <a:solidFill>
              <a:srgbClr val="800202"/>
            </a:solidFill>
          </p:spPr>
        </p:sp>
        <p:sp>
          <p:nvSpPr>
            <p:cNvPr name="TextBox 33" id="33"/>
            <p:cNvSpPr txBox="true"/>
            <p:nvPr/>
          </p:nvSpPr>
          <p:spPr>
            <a:xfrm>
              <a:off x="0" y="-28575"/>
              <a:ext cx="812800" cy="841375"/>
            </a:xfrm>
            <a:prstGeom prst="rect">
              <a:avLst/>
            </a:prstGeom>
          </p:spPr>
          <p:txBody>
            <a:bodyPr anchor="ctr" rtlCol="false" tIns="50800" lIns="50800" bIns="50800" rIns="50800"/>
            <a:lstStyle/>
            <a:p>
              <a:pPr algn="ctr">
                <a:lnSpc>
                  <a:spcPts val="1540"/>
                </a:lnSpc>
              </a:pPr>
            </a:p>
          </p:txBody>
        </p:sp>
      </p:grpSp>
      <p:sp>
        <p:nvSpPr>
          <p:cNvPr name="AutoShape 34" id="34"/>
          <p:cNvSpPr/>
          <p:nvPr/>
        </p:nvSpPr>
        <p:spPr>
          <a:xfrm>
            <a:off x="10899542" y="4783581"/>
            <a:ext cx="1694244" cy="377882"/>
          </a:xfrm>
          <a:prstGeom prst="line">
            <a:avLst/>
          </a:prstGeom>
          <a:ln cap="flat" w="28575">
            <a:solidFill>
              <a:srgbClr val="000000"/>
            </a:solidFill>
            <a:prstDash val="sysDot"/>
            <a:headEnd type="none" len="sm" w="sm"/>
            <a:tailEnd type="none" len="sm" w="sm"/>
          </a:ln>
        </p:spPr>
      </p:sp>
      <p:sp>
        <p:nvSpPr>
          <p:cNvPr name="AutoShape 35" id="35"/>
          <p:cNvSpPr/>
          <p:nvPr/>
        </p:nvSpPr>
        <p:spPr>
          <a:xfrm>
            <a:off x="10901538" y="5032686"/>
            <a:ext cx="1692248" cy="262206"/>
          </a:xfrm>
          <a:prstGeom prst="line">
            <a:avLst/>
          </a:prstGeom>
          <a:ln cap="flat" w="28575">
            <a:solidFill>
              <a:srgbClr val="000000"/>
            </a:solidFill>
            <a:prstDash val="sysDot"/>
            <a:headEnd type="none" len="sm" w="sm"/>
            <a:tailEnd type="none" len="sm" w="sm"/>
          </a:ln>
        </p:spPr>
      </p:sp>
      <p:sp>
        <p:nvSpPr>
          <p:cNvPr name="AutoShape 36" id="36"/>
          <p:cNvSpPr/>
          <p:nvPr/>
        </p:nvSpPr>
        <p:spPr>
          <a:xfrm>
            <a:off x="11552380" y="5627084"/>
            <a:ext cx="393115" cy="0"/>
          </a:xfrm>
          <a:prstGeom prst="line">
            <a:avLst/>
          </a:prstGeom>
          <a:ln cap="flat" w="28575">
            <a:solidFill>
              <a:srgbClr val="000000"/>
            </a:solidFill>
            <a:prstDash val="solid"/>
            <a:headEnd type="none" len="sm" w="sm"/>
            <a:tailEnd type="arrow" len="sm" w="med"/>
          </a:ln>
        </p:spPr>
      </p:sp>
      <p:graphicFrame>
        <p:nvGraphicFramePr>
          <p:cNvPr name="Table 37" id="37"/>
          <p:cNvGraphicFramePr>
            <a:graphicFrameLocks noGrp="true"/>
          </p:cNvGraphicFramePr>
          <p:nvPr/>
        </p:nvGraphicFramePr>
        <p:xfrm>
          <a:off x="13629985" y="4404420"/>
          <a:ext cx="446440" cy="447644"/>
        </p:xfrm>
        <a:graphic>
          <a:graphicData uri="http://schemas.openxmlformats.org/drawingml/2006/table">
            <a:tbl>
              <a:tblPr/>
              <a:tblGrid>
                <a:gridCol w="48583"/>
                <a:gridCol w="192449"/>
                <a:gridCol w="37987"/>
                <a:gridCol w="37987"/>
              </a:tblGrid>
              <a:tr h="111452">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r>
              <a:tr h="155644">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r>
              <a:tr h="180547">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r>
            </a:tbl>
          </a:graphicData>
        </a:graphic>
      </p:graphicFrame>
      <p:graphicFrame>
        <p:nvGraphicFramePr>
          <p:cNvPr name="Table 38" id="38"/>
          <p:cNvGraphicFramePr>
            <a:graphicFrameLocks noGrp="true"/>
          </p:cNvGraphicFramePr>
          <p:nvPr/>
        </p:nvGraphicFramePr>
        <p:xfrm>
          <a:off x="13734248" y="4508682"/>
          <a:ext cx="446440" cy="447644"/>
        </p:xfrm>
        <a:graphic>
          <a:graphicData uri="http://schemas.openxmlformats.org/drawingml/2006/table">
            <a:tbl>
              <a:tblPr/>
              <a:tblGrid>
                <a:gridCol w="48583"/>
                <a:gridCol w="192449"/>
                <a:gridCol w="37987"/>
                <a:gridCol w="37987"/>
              </a:tblGrid>
              <a:tr h="111452">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r>
              <a:tr h="155644">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r>
              <a:tr h="180547">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r>
            </a:tbl>
          </a:graphicData>
        </a:graphic>
      </p:graphicFrame>
      <p:graphicFrame>
        <p:nvGraphicFramePr>
          <p:cNvPr name="Table 39" id="39"/>
          <p:cNvGraphicFramePr>
            <a:graphicFrameLocks noGrp="true"/>
          </p:cNvGraphicFramePr>
          <p:nvPr/>
        </p:nvGraphicFramePr>
        <p:xfrm>
          <a:off x="13838510" y="4612945"/>
          <a:ext cx="446440" cy="447644"/>
        </p:xfrm>
        <a:graphic>
          <a:graphicData uri="http://schemas.openxmlformats.org/drawingml/2006/table">
            <a:tbl>
              <a:tblPr/>
              <a:tblGrid>
                <a:gridCol w="48583"/>
                <a:gridCol w="192449"/>
                <a:gridCol w="37987"/>
                <a:gridCol w="37987"/>
              </a:tblGrid>
              <a:tr h="111452">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r>
              <a:tr h="155644">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r>
              <a:tr h="180547">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r>
            </a:tbl>
          </a:graphicData>
        </a:graphic>
      </p:graphicFrame>
      <p:graphicFrame>
        <p:nvGraphicFramePr>
          <p:cNvPr name="Table 40" id="40"/>
          <p:cNvGraphicFramePr>
            <a:graphicFrameLocks noGrp="true"/>
          </p:cNvGraphicFramePr>
          <p:nvPr/>
        </p:nvGraphicFramePr>
        <p:xfrm>
          <a:off x="13942772" y="4717207"/>
          <a:ext cx="446440" cy="447644"/>
        </p:xfrm>
        <a:graphic>
          <a:graphicData uri="http://schemas.openxmlformats.org/drawingml/2006/table">
            <a:tbl>
              <a:tblPr/>
              <a:tblGrid>
                <a:gridCol w="48583"/>
                <a:gridCol w="192449"/>
                <a:gridCol w="37987"/>
                <a:gridCol w="37987"/>
              </a:tblGrid>
              <a:tr h="111452">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r>
              <a:tr h="155644">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r>
              <a:tr h="180547">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r>
            </a:tbl>
          </a:graphicData>
        </a:graphic>
      </p:graphicFrame>
      <p:graphicFrame>
        <p:nvGraphicFramePr>
          <p:cNvPr name="Table 41" id="41"/>
          <p:cNvGraphicFramePr>
            <a:graphicFrameLocks noGrp="true"/>
          </p:cNvGraphicFramePr>
          <p:nvPr/>
        </p:nvGraphicFramePr>
        <p:xfrm>
          <a:off x="14047035" y="4821469"/>
          <a:ext cx="446440" cy="447644"/>
        </p:xfrm>
        <a:graphic>
          <a:graphicData uri="http://schemas.openxmlformats.org/drawingml/2006/table">
            <a:tbl>
              <a:tblPr/>
              <a:tblGrid>
                <a:gridCol w="48583"/>
                <a:gridCol w="192449"/>
                <a:gridCol w="37987"/>
                <a:gridCol w="37987"/>
              </a:tblGrid>
              <a:tr h="111452">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r>
              <a:tr h="155644">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r>
              <a:tr h="180547">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r>
            </a:tbl>
          </a:graphicData>
        </a:graphic>
      </p:graphicFrame>
      <p:graphicFrame>
        <p:nvGraphicFramePr>
          <p:cNvPr name="Table 42" id="42"/>
          <p:cNvGraphicFramePr>
            <a:graphicFrameLocks noGrp="true"/>
          </p:cNvGraphicFramePr>
          <p:nvPr/>
        </p:nvGraphicFramePr>
        <p:xfrm>
          <a:off x="14151297" y="4925731"/>
          <a:ext cx="446440" cy="447644"/>
        </p:xfrm>
        <a:graphic>
          <a:graphicData uri="http://schemas.openxmlformats.org/drawingml/2006/table">
            <a:tbl>
              <a:tblPr/>
              <a:tblGrid>
                <a:gridCol w="48583"/>
                <a:gridCol w="192449"/>
                <a:gridCol w="37987"/>
                <a:gridCol w="37987"/>
              </a:tblGrid>
              <a:tr h="111452">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r>
              <a:tr h="155644">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r>
              <a:tr h="180547">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r>
            </a:tbl>
          </a:graphicData>
        </a:graphic>
      </p:graphicFrame>
      <p:graphicFrame>
        <p:nvGraphicFramePr>
          <p:cNvPr name="Table 43" id="43"/>
          <p:cNvGraphicFramePr>
            <a:graphicFrameLocks noGrp="true"/>
          </p:cNvGraphicFramePr>
          <p:nvPr/>
        </p:nvGraphicFramePr>
        <p:xfrm>
          <a:off x="14255559" y="5029994"/>
          <a:ext cx="446440" cy="447644"/>
        </p:xfrm>
        <a:graphic>
          <a:graphicData uri="http://schemas.openxmlformats.org/drawingml/2006/table">
            <a:tbl>
              <a:tblPr/>
              <a:tblGrid>
                <a:gridCol w="48583"/>
                <a:gridCol w="192449"/>
                <a:gridCol w="37987"/>
                <a:gridCol w="37987"/>
              </a:tblGrid>
              <a:tr h="111452">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r>
              <a:tr h="155644">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r>
              <a:tr h="180547">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r>
            </a:tbl>
          </a:graphicData>
        </a:graphic>
      </p:graphicFrame>
      <p:grpSp>
        <p:nvGrpSpPr>
          <p:cNvPr name="Group 44" id="44"/>
          <p:cNvGrpSpPr/>
          <p:nvPr/>
        </p:nvGrpSpPr>
        <p:grpSpPr>
          <a:xfrm rot="0">
            <a:off x="14706141" y="5528773"/>
            <a:ext cx="97717" cy="98300"/>
            <a:chOff x="0" y="0"/>
            <a:chExt cx="52901" cy="53217"/>
          </a:xfrm>
        </p:grpSpPr>
        <p:sp>
          <p:nvSpPr>
            <p:cNvPr name="Freeform 45" id="45"/>
            <p:cNvSpPr/>
            <p:nvPr/>
          </p:nvSpPr>
          <p:spPr>
            <a:xfrm flipH="false" flipV="false" rot="0">
              <a:off x="0" y="0"/>
              <a:ext cx="52901" cy="53217"/>
            </a:xfrm>
            <a:custGeom>
              <a:avLst/>
              <a:gdLst/>
              <a:ahLst/>
              <a:cxnLst/>
              <a:rect r="r" b="b" t="t" l="l"/>
              <a:pathLst>
                <a:path h="53217" w="52901">
                  <a:moveTo>
                    <a:pt x="0" y="0"/>
                  </a:moveTo>
                  <a:lnTo>
                    <a:pt x="52901" y="0"/>
                  </a:lnTo>
                  <a:lnTo>
                    <a:pt x="52901" y="53217"/>
                  </a:lnTo>
                  <a:lnTo>
                    <a:pt x="0" y="53217"/>
                  </a:lnTo>
                  <a:close/>
                </a:path>
              </a:pathLst>
            </a:custGeom>
            <a:solidFill>
              <a:srgbClr val="800202"/>
            </a:solidFill>
          </p:spPr>
        </p:sp>
        <p:sp>
          <p:nvSpPr>
            <p:cNvPr name="TextBox 46" id="46"/>
            <p:cNvSpPr txBox="true"/>
            <p:nvPr/>
          </p:nvSpPr>
          <p:spPr>
            <a:xfrm>
              <a:off x="0" y="-28575"/>
              <a:ext cx="812800" cy="841375"/>
            </a:xfrm>
            <a:prstGeom prst="rect">
              <a:avLst/>
            </a:prstGeom>
          </p:spPr>
          <p:txBody>
            <a:bodyPr anchor="ctr" rtlCol="false" tIns="50800" lIns="50800" bIns="50800" rIns="50800"/>
            <a:lstStyle/>
            <a:p>
              <a:pPr algn="ctr">
                <a:lnSpc>
                  <a:spcPts val="1540"/>
                </a:lnSpc>
              </a:pPr>
            </a:p>
          </p:txBody>
        </p:sp>
      </p:grpSp>
      <p:sp>
        <p:nvSpPr>
          <p:cNvPr name="AutoShape 47" id="47"/>
          <p:cNvSpPr/>
          <p:nvPr/>
        </p:nvSpPr>
        <p:spPr>
          <a:xfrm>
            <a:off x="12984476" y="5461811"/>
            <a:ext cx="1770523" cy="66962"/>
          </a:xfrm>
          <a:prstGeom prst="line">
            <a:avLst/>
          </a:prstGeom>
          <a:ln cap="flat" w="28575">
            <a:solidFill>
              <a:srgbClr val="000000"/>
            </a:solidFill>
            <a:prstDash val="sysDot"/>
            <a:headEnd type="none" len="sm" w="sm"/>
            <a:tailEnd type="none" len="sm" w="sm"/>
          </a:ln>
        </p:spPr>
      </p:sp>
      <p:sp>
        <p:nvSpPr>
          <p:cNvPr name="AutoShape 48" id="48"/>
          <p:cNvSpPr/>
          <p:nvPr/>
        </p:nvSpPr>
        <p:spPr>
          <a:xfrm flipV="true">
            <a:off x="12984476" y="5627074"/>
            <a:ext cx="1770523" cy="71766"/>
          </a:xfrm>
          <a:prstGeom prst="line">
            <a:avLst/>
          </a:prstGeom>
          <a:ln cap="flat" w="28575">
            <a:solidFill>
              <a:srgbClr val="000000"/>
            </a:solidFill>
            <a:prstDash val="sysDot"/>
            <a:headEnd type="none" len="sm" w="sm"/>
            <a:tailEnd type="none" len="sm" w="sm"/>
          </a:ln>
        </p:spPr>
      </p:sp>
      <p:sp>
        <p:nvSpPr>
          <p:cNvPr name="AutoShape 49" id="49"/>
          <p:cNvSpPr/>
          <p:nvPr/>
        </p:nvSpPr>
        <p:spPr>
          <a:xfrm>
            <a:off x="16129543" y="5156019"/>
            <a:ext cx="393115" cy="0"/>
          </a:xfrm>
          <a:prstGeom prst="line">
            <a:avLst/>
          </a:prstGeom>
          <a:ln cap="flat" w="28575">
            <a:solidFill>
              <a:srgbClr val="000000"/>
            </a:solidFill>
            <a:prstDash val="solid"/>
            <a:headEnd type="none" len="sm" w="sm"/>
            <a:tailEnd type="arrow" len="sm" w="med"/>
          </a:ln>
        </p:spPr>
      </p:sp>
      <p:sp>
        <p:nvSpPr>
          <p:cNvPr name="Freeform 50" id="50"/>
          <p:cNvSpPr/>
          <p:nvPr/>
        </p:nvSpPr>
        <p:spPr>
          <a:xfrm flipH="false" flipV="false" rot="-5400000">
            <a:off x="12457974" y="3894134"/>
            <a:ext cx="635956" cy="4427544"/>
          </a:xfrm>
          <a:custGeom>
            <a:avLst/>
            <a:gdLst/>
            <a:ahLst/>
            <a:cxnLst/>
            <a:rect r="r" b="b" t="t" l="l"/>
            <a:pathLst>
              <a:path h="4427544" w="635956">
                <a:moveTo>
                  <a:pt x="0" y="0"/>
                </a:moveTo>
                <a:lnTo>
                  <a:pt x="635956" y="0"/>
                </a:lnTo>
                <a:lnTo>
                  <a:pt x="635956" y="4427545"/>
                </a:lnTo>
                <a:lnTo>
                  <a:pt x="0" y="44275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1" id="51"/>
          <p:cNvGrpSpPr/>
          <p:nvPr/>
        </p:nvGrpSpPr>
        <p:grpSpPr>
          <a:xfrm rot="0">
            <a:off x="16556388" y="4574662"/>
            <a:ext cx="282503" cy="282503"/>
            <a:chOff x="0" y="0"/>
            <a:chExt cx="376670" cy="376670"/>
          </a:xfrm>
        </p:grpSpPr>
        <p:sp>
          <p:nvSpPr>
            <p:cNvPr name="Freeform 52" id="52"/>
            <p:cNvSpPr/>
            <p:nvPr/>
          </p:nvSpPr>
          <p:spPr>
            <a:xfrm flipH="false" flipV="false" rot="0">
              <a:off x="0" y="0"/>
              <a:ext cx="376670" cy="376670"/>
            </a:xfrm>
            <a:custGeom>
              <a:avLst/>
              <a:gdLst/>
              <a:ahLst/>
              <a:cxnLst/>
              <a:rect r="r" b="b" t="t" l="l"/>
              <a:pathLst>
                <a:path h="376670" w="376670">
                  <a:moveTo>
                    <a:pt x="0" y="0"/>
                  </a:moveTo>
                  <a:lnTo>
                    <a:pt x="376670" y="0"/>
                  </a:lnTo>
                  <a:lnTo>
                    <a:pt x="376670" y="376670"/>
                  </a:lnTo>
                  <a:lnTo>
                    <a:pt x="0" y="3766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3" id="53"/>
            <p:cNvSpPr txBox="true"/>
            <p:nvPr/>
          </p:nvSpPr>
          <p:spPr>
            <a:xfrm rot="0">
              <a:off x="89973" y="80419"/>
              <a:ext cx="196723" cy="196782"/>
            </a:xfrm>
            <a:prstGeom prst="rect">
              <a:avLst/>
            </a:prstGeom>
          </p:spPr>
          <p:txBody>
            <a:bodyPr anchor="t" rtlCol="false" tIns="0" lIns="0" bIns="0" rIns="0">
              <a:spAutoFit/>
            </a:bodyPr>
            <a:lstStyle/>
            <a:p>
              <a:pPr algn="ctr">
                <a:lnSpc>
                  <a:spcPts val="1242"/>
                </a:lnSpc>
              </a:pPr>
            </a:p>
          </p:txBody>
        </p:sp>
      </p:grpSp>
      <p:grpSp>
        <p:nvGrpSpPr>
          <p:cNvPr name="Group 54" id="54"/>
          <p:cNvGrpSpPr/>
          <p:nvPr/>
        </p:nvGrpSpPr>
        <p:grpSpPr>
          <a:xfrm rot="0">
            <a:off x="16556388" y="4991711"/>
            <a:ext cx="282503" cy="282503"/>
            <a:chOff x="0" y="0"/>
            <a:chExt cx="376670" cy="376670"/>
          </a:xfrm>
        </p:grpSpPr>
        <p:sp>
          <p:nvSpPr>
            <p:cNvPr name="Freeform 55" id="55"/>
            <p:cNvSpPr/>
            <p:nvPr/>
          </p:nvSpPr>
          <p:spPr>
            <a:xfrm flipH="false" flipV="false" rot="0">
              <a:off x="0" y="0"/>
              <a:ext cx="376670" cy="376670"/>
            </a:xfrm>
            <a:custGeom>
              <a:avLst/>
              <a:gdLst/>
              <a:ahLst/>
              <a:cxnLst/>
              <a:rect r="r" b="b" t="t" l="l"/>
              <a:pathLst>
                <a:path h="376670" w="376670">
                  <a:moveTo>
                    <a:pt x="0" y="0"/>
                  </a:moveTo>
                  <a:lnTo>
                    <a:pt x="376670" y="0"/>
                  </a:lnTo>
                  <a:lnTo>
                    <a:pt x="376670" y="376670"/>
                  </a:lnTo>
                  <a:lnTo>
                    <a:pt x="0" y="3766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6" id="56"/>
            <p:cNvSpPr txBox="true"/>
            <p:nvPr/>
          </p:nvSpPr>
          <p:spPr>
            <a:xfrm rot="0">
              <a:off x="89973" y="80419"/>
              <a:ext cx="196723" cy="196782"/>
            </a:xfrm>
            <a:prstGeom prst="rect">
              <a:avLst/>
            </a:prstGeom>
          </p:spPr>
          <p:txBody>
            <a:bodyPr anchor="t" rtlCol="false" tIns="0" lIns="0" bIns="0" rIns="0">
              <a:spAutoFit/>
            </a:bodyPr>
            <a:lstStyle/>
            <a:p>
              <a:pPr algn="ctr">
                <a:lnSpc>
                  <a:spcPts val="1242"/>
                </a:lnSpc>
              </a:pPr>
            </a:p>
          </p:txBody>
        </p:sp>
      </p:grpSp>
      <p:grpSp>
        <p:nvGrpSpPr>
          <p:cNvPr name="Group 57" id="57"/>
          <p:cNvGrpSpPr/>
          <p:nvPr/>
        </p:nvGrpSpPr>
        <p:grpSpPr>
          <a:xfrm rot="0">
            <a:off x="16556388" y="5411058"/>
            <a:ext cx="282503" cy="282503"/>
            <a:chOff x="0" y="0"/>
            <a:chExt cx="376670" cy="376670"/>
          </a:xfrm>
        </p:grpSpPr>
        <p:sp>
          <p:nvSpPr>
            <p:cNvPr name="Freeform 58" id="58"/>
            <p:cNvSpPr/>
            <p:nvPr/>
          </p:nvSpPr>
          <p:spPr>
            <a:xfrm flipH="false" flipV="false" rot="0">
              <a:off x="0" y="0"/>
              <a:ext cx="376670" cy="376670"/>
            </a:xfrm>
            <a:custGeom>
              <a:avLst/>
              <a:gdLst/>
              <a:ahLst/>
              <a:cxnLst/>
              <a:rect r="r" b="b" t="t" l="l"/>
              <a:pathLst>
                <a:path h="376670" w="376670">
                  <a:moveTo>
                    <a:pt x="0" y="0"/>
                  </a:moveTo>
                  <a:lnTo>
                    <a:pt x="376670" y="0"/>
                  </a:lnTo>
                  <a:lnTo>
                    <a:pt x="376670" y="376670"/>
                  </a:lnTo>
                  <a:lnTo>
                    <a:pt x="0" y="3766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9" id="59"/>
            <p:cNvSpPr txBox="true"/>
            <p:nvPr/>
          </p:nvSpPr>
          <p:spPr>
            <a:xfrm rot="0">
              <a:off x="89973" y="80419"/>
              <a:ext cx="196723" cy="196782"/>
            </a:xfrm>
            <a:prstGeom prst="rect">
              <a:avLst/>
            </a:prstGeom>
          </p:spPr>
          <p:txBody>
            <a:bodyPr anchor="t" rtlCol="false" tIns="0" lIns="0" bIns="0" rIns="0">
              <a:spAutoFit/>
            </a:bodyPr>
            <a:lstStyle/>
            <a:p>
              <a:pPr algn="ctr">
                <a:lnSpc>
                  <a:spcPts val="1242"/>
                </a:lnSpc>
              </a:pPr>
            </a:p>
          </p:txBody>
        </p:sp>
      </p:grpSp>
      <p:grpSp>
        <p:nvGrpSpPr>
          <p:cNvPr name="Group 60" id="60"/>
          <p:cNvGrpSpPr/>
          <p:nvPr/>
        </p:nvGrpSpPr>
        <p:grpSpPr>
          <a:xfrm rot="0">
            <a:off x="15788393" y="4597719"/>
            <a:ext cx="282503" cy="282503"/>
            <a:chOff x="0" y="0"/>
            <a:chExt cx="376670" cy="376670"/>
          </a:xfrm>
        </p:grpSpPr>
        <p:sp>
          <p:nvSpPr>
            <p:cNvPr name="Freeform 61" id="61"/>
            <p:cNvSpPr/>
            <p:nvPr/>
          </p:nvSpPr>
          <p:spPr>
            <a:xfrm flipH="false" flipV="false" rot="0">
              <a:off x="0" y="0"/>
              <a:ext cx="376670" cy="376670"/>
            </a:xfrm>
            <a:custGeom>
              <a:avLst/>
              <a:gdLst/>
              <a:ahLst/>
              <a:cxnLst/>
              <a:rect r="r" b="b" t="t" l="l"/>
              <a:pathLst>
                <a:path h="376670" w="376670">
                  <a:moveTo>
                    <a:pt x="0" y="0"/>
                  </a:moveTo>
                  <a:lnTo>
                    <a:pt x="376670" y="0"/>
                  </a:lnTo>
                  <a:lnTo>
                    <a:pt x="376670" y="376670"/>
                  </a:lnTo>
                  <a:lnTo>
                    <a:pt x="0" y="3766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2" id="62"/>
            <p:cNvSpPr txBox="true"/>
            <p:nvPr/>
          </p:nvSpPr>
          <p:spPr>
            <a:xfrm rot="0">
              <a:off x="89973" y="80419"/>
              <a:ext cx="196723" cy="196782"/>
            </a:xfrm>
            <a:prstGeom prst="rect">
              <a:avLst/>
            </a:prstGeom>
          </p:spPr>
          <p:txBody>
            <a:bodyPr anchor="t" rtlCol="false" tIns="0" lIns="0" bIns="0" rIns="0">
              <a:spAutoFit/>
            </a:bodyPr>
            <a:lstStyle/>
            <a:p>
              <a:pPr algn="ctr">
                <a:lnSpc>
                  <a:spcPts val="1242"/>
                </a:lnSpc>
              </a:pPr>
            </a:p>
          </p:txBody>
        </p:sp>
      </p:grpSp>
      <p:grpSp>
        <p:nvGrpSpPr>
          <p:cNvPr name="Group 63" id="63"/>
          <p:cNvGrpSpPr/>
          <p:nvPr/>
        </p:nvGrpSpPr>
        <p:grpSpPr>
          <a:xfrm rot="0">
            <a:off x="15788393" y="5014768"/>
            <a:ext cx="282503" cy="282503"/>
            <a:chOff x="0" y="0"/>
            <a:chExt cx="376670" cy="376670"/>
          </a:xfrm>
        </p:grpSpPr>
        <p:sp>
          <p:nvSpPr>
            <p:cNvPr name="Freeform 64" id="64"/>
            <p:cNvSpPr/>
            <p:nvPr/>
          </p:nvSpPr>
          <p:spPr>
            <a:xfrm flipH="false" flipV="false" rot="0">
              <a:off x="0" y="0"/>
              <a:ext cx="376670" cy="376670"/>
            </a:xfrm>
            <a:custGeom>
              <a:avLst/>
              <a:gdLst/>
              <a:ahLst/>
              <a:cxnLst/>
              <a:rect r="r" b="b" t="t" l="l"/>
              <a:pathLst>
                <a:path h="376670" w="376670">
                  <a:moveTo>
                    <a:pt x="0" y="0"/>
                  </a:moveTo>
                  <a:lnTo>
                    <a:pt x="376670" y="0"/>
                  </a:lnTo>
                  <a:lnTo>
                    <a:pt x="376670" y="376670"/>
                  </a:lnTo>
                  <a:lnTo>
                    <a:pt x="0" y="3766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5" id="65"/>
            <p:cNvSpPr txBox="true"/>
            <p:nvPr/>
          </p:nvSpPr>
          <p:spPr>
            <a:xfrm rot="0">
              <a:off x="89973" y="80419"/>
              <a:ext cx="196723" cy="196782"/>
            </a:xfrm>
            <a:prstGeom prst="rect">
              <a:avLst/>
            </a:prstGeom>
          </p:spPr>
          <p:txBody>
            <a:bodyPr anchor="t" rtlCol="false" tIns="0" lIns="0" bIns="0" rIns="0">
              <a:spAutoFit/>
            </a:bodyPr>
            <a:lstStyle/>
            <a:p>
              <a:pPr algn="ctr">
                <a:lnSpc>
                  <a:spcPts val="1242"/>
                </a:lnSpc>
              </a:pPr>
            </a:p>
          </p:txBody>
        </p:sp>
      </p:grpSp>
      <p:grpSp>
        <p:nvGrpSpPr>
          <p:cNvPr name="Group 66" id="66"/>
          <p:cNvGrpSpPr/>
          <p:nvPr/>
        </p:nvGrpSpPr>
        <p:grpSpPr>
          <a:xfrm rot="0">
            <a:off x="15788393" y="5434115"/>
            <a:ext cx="282503" cy="282503"/>
            <a:chOff x="0" y="0"/>
            <a:chExt cx="376670" cy="376670"/>
          </a:xfrm>
        </p:grpSpPr>
        <p:sp>
          <p:nvSpPr>
            <p:cNvPr name="Freeform 67" id="67"/>
            <p:cNvSpPr/>
            <p:nvPr/>
          </p:nvSpPr>
          <p:spPr>
            <a:xfrm flipH="false" flipV="false" rot="0">
              <a:off x="0" y="0"/>
              <a:ext cx="376670" cy="376670"/>
            </a:xfrm>
            <a:custGeom>
              <a:avLst/>
              <a:gdLst/>
              <a:ahLst/>
              <a:cxnLst/>
              <a:rect r="r" b="b" t="t" l="l"/>
              <a:pathLst>
                <a:path h="376670" w="376670">
                  <a:moveTo>
                    <a:pt x="0" y="0"/>
                  </a:moveTo>
                  <a:lnTo>
                    <a:pt x="376670" y="0"/>
                  </a:lnTo>
                  <a:lnTo>
                    <a:pt x="376670" y="376670"/>
                  </a:lnTo>
                  <a:lnTo>
                    <a:pt x="0" y="3766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8" id="68"/>
            <p:cNvSpPr txBox="true"/>
            <p:nvPr/>
          </p:nvSpPr>
          <p:spPr>
            <a:xfrm rot="0">
              <a:off x="89973" y="80419"/>
              <a:ext cx="196723" cy="196782"/>
            </a:xfrm>
            <a:prstGeom prst="rect">
              <a:avLst/>
            </a:prstGeom>
          </p:spPr>
          <p:txBody>
            <a:bodyPr anchor="t" rtlCol="false" tIns="0" lIns="0" bIns="0" rIns="0">
              <a:spAutoFit/>
            </a:bodyPr>
            <a:lstStyle/>
            <a:p>
              <a:pPr algn="ctr">
                <a:lnSpc>
                  <a:spcPts val="1242"/>
                </a:lnSpc>
              </a:pPr>
            </a:p>
          </p:txBody>
        </p:sp>
      </p:grpSp>
      <p:grpSp>
        <p:nvGrpSpPr>
          <p:cNvPr name="Group 69" id="69"/>
          <p:cNvGrpSpPr/>
          <p:nvPr/>
        </p:nvGrpSpPr>
        <p:grpSpPr>
          <a:xfrm rot="0">
            <a:off x="15371344" y="4344815"/>
            <a:ext cx="282503" cy="282503"/>
            <a:chOff x="0" y="0"/>
            <a:chExt cx="376670" cy="376670"/>
          </a:xfrm>
        </p:grpSpPr>
        <p:sp>
          <p:nvSpPr>
            <p:cNvPr name="Freeform 70" id="70"/>
            <p:cNvSpPr/>
            <p:nvPr/>
          </p:nvSpPr>
          <p:spPr>
            <a:xfrm flipH="false" flipV="false" rot="0">
              <a:off x="0" y="0"/>
              <a:ext cx="376670" cy="376670"/>
            </a:xfrm>
            <a:custGeom>
              <a:avLst/>
              <a:gdLst/>
              <a:ahLst/>
              <a:cxnLst/>
              <a:rect r="r" b="b" t="t" l="l"/>
              <a:pathLst>
                <a:path h="376670" w="376670">
                  <a:moveTo>
                    <a:pt x="0" y="0"/>
                  </a:moveTo>
                  <a:lnTo>
                    <a:pt x="376670" y="0"/>
                  </a:lnTo>
                  <a:lnTo>
                    <a:pt x="376670" y="376670"/>
                  </a:lnTo>
                  <a:lnTo>
                    <a:pt x="0" y="3766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1" id="71"/>
            <p:cNvSpPr txBox="true"/>
            <p:nvPr/>
          </p:nvSpPr>
          <p:spPr>
            <a:xfrm rot="0">
              <a:off x="89973" y="80419"/>
              <a:ext cx="196723" cy="196782"/>
            </a:xfrm>
            <a:prstGeom prst="rect">
              <a:avLst/>
            </a:prstGeom>
          </p:spPr>
          <p:txBody>
            <a:bodyPr anchor="t" rtlCol="false" tIns="0" lIns="0" bIns="0" rIns="0">
              <a:spAutoFit/>
            </a:bodyPr>
            <a:lstStyle/>
            <a:p>
              <a:pPr algn="ctr">
                <a:lnSpc>
                  <a:spcPts val="1242"/>
                </a:lnSpc>
              </a:pPr>
            </a:p>
          </p:txBody>
        </p:sp>
      </p:grpSp>
      <p:grpSp>
        <p:nvGrpSpPr>
          <p:cNvPr name="Group 72" id="72"/>
          <p:cNvGrpSpPr/>
          <p:nvPr/>
        </p:nvGrpSpPr>
        <p:grpSpPr>
          <a:xfrm rot="0">
            <a:off x="15371344" y="4761865"/>
            <a:ext cx="282503" cy="282503"/>
            <a:chOff x="0" y="0"/>
            <a:chExt cx="376670" cy="376670"/>
          </a:xfrm>
        </p:grpSpPr>
        <p:sp>
          <p:nvSpPr>
            <p:cNvPr name="Freeform 73" id="73"/>
            <p:cNvSpPr/>
            <p:nvPr/>
          </p:nvSpPr>
          <p:spPr>
            <a:xfrm flipH="false" flipV="false" rot="0">
              <a:off x="0" y="0"/>
              <a:ext cx="376670" cy="376670"/>
            </a:xfrm>
            <a:custGeom>
              <a:avLst/>
              <a:gdLst/>
              <a:ahLst/>
              <a:cxnLst/>
              <a:rect r="r" b="b" t="t" l="l"/>
              <a:pathLst>
                <a:path h="376670" w="376670">
                  <a:moveTo>
                    <a:pt x="0" y="0"/>
                  </a:moveTo>
                  <a:lnTo>
                    <a:pt x="376670" y="0"/>
                  </a:lnTo>
                  <a:lnTo>
                    <a:pt x="376670" y="376670"/>
                  </a:lnTo>
                  <a:lnTo>
                    <a:pt x="0" y="3766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4" id="74"/>
            <p:cNvSpPr txBox="true"/>
            <p:nvPr/>
          </p:nvSpPr>
          <p:spPr>
            <a:xfrm rot="0">
              <a:off x="89973" y="80419"/>
              <a:ext cx="196723" cy="196782"/>
            </a:xfrm>
            <a:prstGeom prst="rect">
              <a:avLst/>
            </a:prstGeom>
          </p:spPr>
          <p:txBody>
            <a:bodyPr anchor="t" rtlCol="false" tIns="0" lIns="0" bIns="0" rIns="0">
              <a:spAutoFit/>
            </a:bodyPr>
            <a:lstStyle/>
            <a:p>
              <a:pPr algn="ctr">
                <a:lnSpc>
                  <a:spcPts val="1242"/>
                </a:lnSpc>
              </a:pPr>
            </a:p>
          </p:txBody>
        </p:sp>
      </p:grpSp>
      <p:grpSp>
        <p:nvGrpSpPr>
          <p:cNvPr name="Group 75" id="75"/>
          <p:cNvGrpSpPr/>
          <p:nvPr/>
        </p:nvGrpSpPr>
        <p:grpSpPr>
          <a:xfrm rot="0">
            <a:off x="15371344" y="5181211"/>
            <a:ext cx="282503" cy="282503"/>
            <a:chOff x="0" y="0"/>
            <a:chExt cx="376670" cy="376670"/>
          </a:xfrm>
        </p:grpSpPr>
        <p:sp>
          <p:nvSpPr>
            <p:cNvPr name="Freeform 76" id="76"/>
            <p:cNvSpPr/>
            <p:nvPr/>
          </p:nvSpPr>
          <p:spPr>
            <a:xfrm flipH="false" flipV="false" rot="0">
              <a:off x="0" y="0"/>
              <a:ext cx="376670" cy="376670"/>
            </a:xfrm>
            <a:custGeom>
              <a:avLst/>
              <a:gdLst/>
              <a:ahLst/>
              <a:cxnLst/>
              <a:rect r="r" b="b" t="t" l="l"/>
              <a:pathLst>
                <a:path h="376670" w="376670">
                  <a:moveTo>
                    <a:pt x="0" y="0"/>
                  </a:moveTo>
                  <a:lnTo>
                    <a:pt x="376670" y="0"/>
                  </a:lnTo>
                  <a:lnTo>
                    <a:pt x="376670" y="376670"/>
                  </a:lnTo>
                  <a:lnTo>
                    <a:pt x="0" y="3766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7" id="77"/>
            <p:cNvSpPr txBox="true"/>
            <p:nvPr/>
          </p:nvSpPr>
          <p:spPr>
            <a:xfrm rot="0">
              <a:off x="89973" y="80419"/>
              <a:ext cx="196723" cy="196782"/>
            </a:xfrm>
            <a:prstGeom prst="rect">
              <a:avLst/>
            </a:prstGeom>
          </p:spPr>
          <p:txBody>
            <a:bodyPr anchor="t" rtlCol="false" tIns="0" lIns="0" bIns="0" rIns="0">
              <a:spAutoFit/>
            </a:bodyPr>
            <a:lstStyle/>
            <a:p>
              <a:pPr algn="ctr">
                <a:lnSpc>
                  <a:spcPts val="1242"/>
                </a:lnSpc>
              </a:pPr>
            </a:p>
          </p:txBody>
        </p:sp>
      </p:grpSp>
      <p:grpSp>
        <p:nvGrpSpPr>
          <p:cNvPr name="Group 78" id="78"/>
          <p:cNvGrpSpPr/>
          <p:nvPr/>
        </p:nvGrpSpPr>
        <p:grpSpPr>
          <a:xfrm rot="0">
            <a:off x="15371344" y="5600558"/>
            <a:ext cx="282503" cy="282503"/>
            <a:chOff x="0" y="0"/>
            <a:chExt cx="376670" cy="376670"/>
          </a:xfrm>
        </p:grpSpPr>
        <p:sp>
          <p:nvSpPr>
            <p:cNvPr name="Freeform 79" id="79"/>
            <p:cNvSpPr/>
            <p:nvPr/>
          </p:nvSpPr>
          <p:spPr>
            <a:xfrm flipH="false" flipV="false" rot="0">
              <a:off x="0" y="0"/>
              <a:ext cx="376670" cy="376670"/>
            </a:xfrm>
            <a:custGeom>
              <a:avLst/>
              <a:gdLst/>
              <a:ahLst/>
              <a:cxnLst/>
              <a:rect r="r" b="b" t="t" l="l"/>
              <a:pathLst>
                <a:path h="376670" w="376670">
                  <a:moveTo>
                    <a:pt x="0" y="0"/>
                  </a:moveTo>
                  <a:lnTo>
                    <a:pt x="376670" y="0"/>
                  </a:lnTo>
                  <a:lnTo>
                    <a:pt x="376670" y="376670"/>
                  </a:lnTo>
                  <a:lnTo>
                    <a:pt x="0" y="3766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0" id="80"/>
            <p:cNvSpPr txBox="true"/>
            <p:nvPr/>
          </p:nvSpPr>
          <p:spPr>
            <a:xfrm rot="0">
              <a:off x="89973" y="80419"/>
              <a:ext cx="196723" cy="196782"/>
            </a:xfrm>
            <a:prstGeom prst="rect">
              <a:avLst/>
            </a:prstGeom>
          </p:spPr>
          <p:txBody>
            <a:bodyPr anchor="t" rtlCol="false" tIns="0" lIns="0" bIns="0" rIns="0">
              <a:spAutoFit/>
            </a:bodyPr>
            <a:lstStyle/>
            <a:p>
              <a:pPr algn="ctr">
                <a:lnSpc>
                  <a:spcPts val="1242"/>
                </a:lnSpc>
              </a:pPr>
            </a:p>
          </p:txBody>
        </p:sp>
      </p:grpSp>
      <p:sp>
        <p:nvSpPr>
          <p:cNvPr name="AutoShape 81" id="81"/>
          <p:cNvSpPr/>
          <p:nvPr/>
        </p:nvSpPr>
        <p:spPr>
          <a:xfrm flipV="true">
            <a:off x="15653847" y="5575366"/>
            <a:ext cx="134547" cy="166444"/>
          </a:xfrm>
          <a:prstGeom prst="line">
            <a:avLst/>
          </a:prstGeom>
          <a:ln cap="flat" w="28575">
            <a:solidFill>
              <a:srgbClr val="000000"/>
            </a:solidFill>
            <a:prstDash val="solid"/>
            <a:headEnd type="none" len="sm" w="sm"/>
            <a:tailEnd type="none" len="sm" w="sm"/>
          </a:ln>
        </p:spPr>
      </p:sp>
      <p:sp>
        <p:nvSpPr>
          <p:cNvPr name="AutoShape 82" id="82"/>
          <p:cNvSpPr/>
          <p:nvPr/>
        </p:nvSpPr>
        <p:spPr>
          <a:xfrm>
            <a:off x="15653847" y="5322463"/>
            <a:ext cx="134547" cy="252903"/>
          </a:xfrm>
          <a:prstGeom prst="line">
            <a:avLst/>
          </a:prstGeom>
          <a:ln cap="flat" w="28575">
            <a:solidFill>
              <a:srgbClr val="000000"/>
            </a:solidFill>
            <a:prstDash val="solid"/>
            <a:headEnd type="none" len="sm" w="sm"/>
            <a:tailEnd type="none" len="sm" w="sm"/>
          </a:ln>
        </p:spPr>
      </p:sp>
      <p:sp>
        <p:nvSpPr>
          <p:cNvPr name="AutoShape 83" id="83"/>
          <p:cNvSpPr/>
          <p:nvPr/>
        </p:nvSpPr>
        <p:spPr>
          <a:xfrm flipV="true">
            <a:off x="15653847" y="5156019"/>
            <a:ext cx="134547" cy="585790"/>
          </a:xfrm>
          <a:prstGeom prst="line">
            <a:avLst/>
          </a:prstGeom>
          <a:ln cap="flat" w="28575">
            <a:solidFill>
              <a:srgbClr val="000000"/>
            </a:solidFill>
            <a:prstDash val="solid"/>
            <a:headEnd type="none" len="sm" w="sm"/>
            <a:tailEnd type="none" len="sm" w="sm"/>
          </a:ln>
        </p:spPr>
      </p:sp>
      <p:sp>
        <p:nvSpPr>
          <p:cNvPr name="AutoShape 84" id="84"/>
          <p:cNvSpPr/>
          <p:nvPr/>
        </p:nvSpPr>
        <p:spPr>
          <a:xfrm flipV="true">
            <a:off x="15653847" y="4738970"/>
            <a:ext cx="134547" cy="1002840"/>
          </a:xfrm>
          <a:prstGeom prst="line">
            <a:avLst/>
          </a:prstGeom>
          <a:ln cap="flat" w="28575">
            <a:solidFill>
              <a:srgbClr val="000000"/>
            </a:solidFill>
            <a:prstDash val="solid"/>
            <a:headEnd type="none" len="sm" w="sm"/>
            <a:tailEnd type="none" len="sm" w="sm"/>
          </a:ln>
        </p:spPr>
      </p:sp>
      <p:sp>
        <p:nvSpPr>
          <p:cNvPr name="AutoShape 85" id="85"/>
          <p:cNvSpPr/>
          <p:nvPr/>
        </p:nvSpPr>
        <p:spPr>
          <a:xfrm flipV="true">
            <a:off x="15653847" y="5156019"/>
            <a:ext cx="134547" cy="166444"/>
          </a:xfrm>
          <a:prstGeom prst="line">
            <a:avLst/>
          </a:prstGeom>
          <a:ln cap="flat" w="28575">
            <a:solidFill>
              <a:srgbClr val="000000"/>
            </a:solidFill>
            <a:prstDash val="solid"/>
            <a:headEnd type="none" len="sm" w="sm"/>
            <a:tailEnd type="none" len="sm" w="sm"/>
          </a:ln>
        </p:spPr>
      </p:sp>
      <p:sp>
        <p:nvSpPr>
          <p:cNvPr name="AutoShape 86" id="86"/>
          <p:cNvSpPr/>
          <p:nvPr/>
        </p:nvSpPr>
        <p:spPr>
          <a:xfrm flipV="true">
            <a:off x="15653847" y="4738970"/>
            <a:ext cx="134547" cy="583493"/>
          </a:xfrm>
          <a:prstGeom prst="line">
            <a:avLst/>
          </a:prstGeom>
          <a:ln cap="flat" w="28575">
            <a:solidFill>
              <a:srgbClr val="000000"/>
            </a:solidFill>
            <a:prstDash val="solid"/>
            <a:headEnd type="none" len="sm" w="sm"/>
            <a:tailEnd type="none" len="sm" w="sm"/>
          </a:ln>
        </p:spPr>
      </p:sp>
      <p:sp>
        <p:nvSpPr>
          <p:cNvPr name="AutoShape 87" id="87"/>
          <p:cNvSpPr/>
          <p:nvPr/>
        </p:nvSpPr>
        <p:spPr>
          <a:xfrm flipV="true">
            <a:off x="15653847" y="4738970"/>
            <a:ext cx="134547" cy="164146"/>
          </a:xfrm>
          <a:prstGeom prst="line">
            <a:avLst/>
          </a:prstGeom>
          <a:ln cap="flat" w="28575">
            <a:solidFill>
              <a:srgbClr val="000000"/>
            </a:solidFill>
            <a:prstDash val="solid"/>
            <a:headEnd type="none" len="sm" w="sm"/>
            <a:tailEnd type="none" len="sm" w="sm"/>
          </a:ln>
        </p:spPr>
      </p:sp>
      <p:sp>
        <p:nvSpPr>
          <p:cNvPr name="AutoShape 88" id="88"/>
          <p:cNvSpPr/>
          <p:nvPr/>
        </p:nvSpPr>
        <p:spPr>
          <a:xfrm>
            <a:off x="15653847" y="4903116"/>
            <a:ext cx="134547" cy="252903"/>
          </a:xfrm>
          <a:prstGeom prst="line">
            <a:avLst/>
          </a:prstGeom>
          <a:ln cap="flat" w="28575">
            <a:solidFill>
              <a:srgbClr val="000000"/>
            </a:solidFill>
            <a:prstDash val="solid"/>
            <a:headEnd type="none" len="sm" w="sm"/>
            <a:tailEnd type="none" len="sm" w="sm"/>
          </a:ln>
        </p:spPr>
      </p:sp>
      <p:sp>
        <p:nvSpPr>
          <p:cNvPr name="AutoShape 89" id="89"/>
          <p:cNvSpPr/>
          <p:nvPr/>
        </p:nvSpPr>
        <p:spPr>
          <a:xfrm>
            <a:off x="15653847" y="4903116"/>
            <a:ext cx="134547" cy="672250"/>
          </a:xfrm>
          <a:prstGeom prst="line">
            <a:avLst/>
          </a:prstGeom>
          <a:ln cap="flat" w="28575">
            <a:solidFill>
              <a:srgbClr val="000000"/>
            </a:solidFill>
            <a:prstDash val="solid"/>
            <a:headEnd type="none" len="sm" w="sm"/>
            <a:tailEnd type="none" len="sm" w="sm"/>
          </a:ln>
        </p:spPr>
      </p:sp>
      <p:sp>
        <p:nvSpPr>
          <p:cNvPr name="AutoShape 90" id="90"/>
          <p:cNvSpPr/>
          <p:nvPr/>
        </p:nvSpPr>
        <p:spPr>
          <a:xfrm>
            <a:off x="15653847" y="4486067"/>
            <a:ext cx="134547" cy="1089299"/>
          </a:xfrm>
          <a:prstGeom prst="line">
            <a:avLst/>
          </a:prstGeom>
          <a:ln cap="flat" w="28575">
            <a:solidFill>
              <a:srgbClr val="000000"/>
            </a:solidFill>
            <a:prstDash val="solid"/>
            <a:headEnd type="none" len="sm" w="sm"/>
            <a:tailEnd type="none" len="sm" w="sm"/>
          </a:ln>
        </p:spPr>
      </p:sp>
      <p:sp>
        <p:nvSpPr>
          <p:cNvPr name="AutoShape 91" id="91"/>
          <p:cNvSpPr/>
          <p:nvPr/>
        </p:nvSpPr>
        <p:spPr>
          <a:xfrm>
            <a:off x="15653847" y="4486067"/>
            <a:ext cx="134547" cy="669952"/>
          </a:xfrm>
          <a:prstGeom prst="line">
            <a:avLst/>
          </a:prstGeom>
          <a:ln cap="flat" w="28575">
            <a:solidFill>
              <a:srgbClr val="000000"/>
            </a:solidFill>
            <a:prstDash val="solid"/>
            <a:headEnd type="none" len="sm" w="sm"/>
            <a:tailEnd type="none" len="sm" w="sm"/>
          </a:ln>
        </p:spPr>
      </p:sp>
      <p:sp>
        <p:nvSpPr>
          <p:cNvPr name="AutoShape 92" id="92"/>
          <p:cNvSpPr/>
          <p:nvPr/>
        </p:nvSpPr>
        <p:spPr>
          <a:xfrm>
            <a:off x="15653847" y="4486067"/>
            <a:ext cx="134547" cy="252903"/>
          </a:xfrm>
          <a:prstGeom prst="line">
            <a:avLst/>
          </a:prstGeom>
          <a:ln cap="flat" w="28575">
            <a:solidFill>
              <a:srgbClr val="000000"/>
            </a:solidFill>
            <a:prstDash val="solid"/>
            <a:headEnd type="none" len="sm" w="sm"/>
            <a:tailEnd type="none" len="sm" w="sm"/>
          </a:ln>
        </p:spPr>
      </p:sp>
      <p:sp>
        <p:nvSpPr>
          <p:cNvPr name="AutoShape 93" id="93"/>
          <p:cNvSpPr/>
          <p:nvPr/>
        </p:nvSpPr>
        <p:spPr>
          <a:xfrm>
            <a:off x="14978229" y="5166134"/>
            <a:ext cx="393115" cy="0"/>
          </a:xfrm>
          <a:prstGeom prst="line">
            <a:avLst/>
          </a:prstGeom>
          <a:ln cap="flat" w="28575">
            <a:solidFill>
              <a:srgbClr val="000000"/>
            </a:solidFill>
            <a:prstDash val="solid"/>
            <a:headEnd type="none" len="sm" w="sm"/>
            <a:tailEnd type="arrow" len="sm" w="med"/>
          </a:ln>
        </p:spPr>
      </p:sp>
      <p:sp>
        <p:nvSpPr>
          <p:cNvPr name="AutoShape 94" id="94"/>
          <p:cNvSpPr/>
          <p:nvPr/>
        </p:nvSpPr>
        <p:spPr>
          <a:xfrm>
            <a:off x="13346908" y="5215145"/>
            <a:ext cx="393115" cy="0"/>
          </a:xfrm>
          <a:prstGeom prst="line">
            <a:avLst/>
          </a:prstGeom>
          <a:ln cap="flat" w="28575">
            <a:solidFill>
              <a:srgbClr val="000000"/>
            </a:solidFill>
            <a:prstDash val="solid"/>
            <a:headEnd type="none" len="sm" w="sm"/>
            <a:tailEnd type="arrow" len="sm" w="med"/>
          </a:ln>
        </p:spPr>
      </p:sp>
      <p:sp>
        <p:nvSpPr>
          <p:cNvPr name="Freeform 95" id="95"/>
          <p:cNvSpPr/>
          <p:nvPr/>
        </p:nvSpPr>
        <p:spPr>
          <a:xfrm flipH="false" flipV="false" rot="-5400000">
            <a:off x="15970636" y="5258971"/>
            <a:ext cx="218099" cy="1518410"/>
          </a:xfrm>
          <a:custGeom>
            <a:avLst/>
            <a:gdLst/>
            <a:ahLst/>
            <a:cxnLst/>
            <a:rect r="r" b="b" t="t" l="l"/>
            <a:pathLst>
              <a:path h="1518410" w="218099">
                <a:moveTo>
                  <a:pt x="0" y="0"/>
                </a:moveTo>
                <a:lnTo>
                  <a:pt x="218099" y="0"/>
                </a:lnTo>
                <a:lnTo>
                  <a:pt x="218099" y="1518410"/>
                </a:lnTo>
                <a:lnTo>
                  <a:pt x="0" y="1518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6" id="96"/>
          <p:cNvSpPr txBox="true"/>
          <p:nvPr/>
        </p:nvSpPr>
        <p:spPr>
          <a:xfrm rot="0">
            <a:off x="11892550" y="3580825"/>
            <a:ext cx="939888" cy="485558"/>
          </a:xfrm>
          <a:prstGeom prst="rect">
            <a:avLst/>
          </a:prstGeom>
        </p:spPr>
        <p:txBody>
          <a:bodyPr anchor="t" rtlCol="false" tIns="0" lIns="0" bIns="0" rIns="0">
            <a:spAutoFit/>
          </a:bodyPr>
          <a:lstStyle/>
          <a:p>
            <a:pPr algn="ctr">
              <a:lnSpc>
                <a:spcPts val="1915"/>
              </a:lnSpc>
            </a:pPr>
            <a:r>
              <a:rPr lang="en-US" sz="1368">
                <a:solidFill>
                  <a:srgbClr val="000000"/>
                </a:solidFill>
                <a:latin typeface="Lato Bold"/>
              </a:rPr>
              <a:t>Capa de</a:t>
            </a:r>
          </a:p>
          <a:p>
            <a:pPr algn="ctr">
              <a:lnSpc>
                <a:spcPts val="1915"/>
              </a:lnSpc>
            </a:pPr>
            <a:r>
              <a:rPr lang="en-US" sz="1368">
                <a:solidFill>
                  <a:srgbClr val="000000"/>
                </a:solidFill>
                <a:latin typeface="Lato Bold"/>
              </a:rPr>
              <a:t>convolución</a:t>
            </a:r>
          </a:p>
        </p:txBody>
      </p:sp>
      <p:sp>
        <p:nvSpPr>
          <p:cNvPr name="TextBox 97" id="97"/>
          <p:cNvSpPr txBox="true"/>
          <p:nvPr/>
        </p:nvSpPr>
        <p:spPr>
          <a:xfrm rot="0">
            <a:off x="10708445" y="3580825"/>
            <a:ext cx="623537" cy="485558"/>
          </a:xfrm>
          <a:prstGeom prst="rect">
            <a:avLst/>
          </a:prstGeom>
        </p:spPr>
        <p:txBody>
          <a:bodyPr anchor="t" rtlCol="false" tIns="0" lIns="0" bIns="0" rIns="0">
            <a:spAutoFit/>
          </a:bodyPr>
          <a:lstStyle/>
          <a:p>
            <a:pPr algn="ctr">
              <a:lnSpc>
                <a:spcPts val="1915"/>
              </a:lnSpc>
            </a:pPr>
            <a:r>
              <a:rPr lang="en-US" sz="1368">
                <a:solidFill>
                  <a:srgbClr val="000000"/>
                </a:solidFill>
                <a:latin typeface="Lato Bold"/>
              </a:rPr>
              <a:t>Capa de</a:t>
            </a:r>
          </a:p>
          <a:p>
            <a:pPr algn="ctr">
              <a:lnSpc>
                <a:spcPts val="1915"/>
              </a:lnSpc>
            </a:pPr>
            <a:r>
              <a:rPr lang="en-US" sz="1368">
                <a:solidFill>
                  <a:srgbClr val="000000"/>
                </a:solidFill>
                <a:latin typeface="Lato Bold"/>
              </a:rPr>
              <a:t>entrada</a:t>
            </a:r>
          </a:p>
        </p:txBody>
      </p:sp>
      <p:sp>
        <p:nvSpPr>
          <p:cNvPr name="TextBox 98" id="98"/>
          <p:cNvSpPr txBox="true"/>
          <p:nvPr/>
        </p:nvSpPr>
        <p:spPr>
          <a:xfrm rot="0">
            <a:off x="13419071" y="3580825"/>
            <a:ext cx="1074390" cy="485558"/>
          </a:xfrm>
          <a:prstGeom prst="rect">
            <a:avLst/>
          </a:prstGeom>
        </p:spPr>
        <p:txBody>
          <a:bodyPr anchor="t" rtlCol="false" tIns="0" lIns="0" bIns="0" rIns="0">
            <a:spAutoFit/>
          </a:bodyPr>
          <a:lstStyle/>
          <a:p>
            <a:pPr algn="ctr">
              <a:lnSpc>
                <a:spcPts val="1915"/>
              </a:lnSpc>
            </a:pPr>
            <a:r>
              <a:rPr lang="en-US" sz="1368">
                <a:solidFill>
                  <a:srgbClr val="000000"/>
                </a:solidFill>
                <a:latin typeface="Lato Bold"/>
              </a:rPr>
              <a:t>Capa de</a:t>
            </a:r>
          </a:p>
          <a:p>
            <a:pPr algn="ctr">
              <a:lnSpc>
                <a:spcPts val="1915"/>
              </a:lnSpc>
            </a:pPr>
            <a:r>
              <a:rPr lang="en-US" sz="1368">
                <a:solidFill>
                  <a:srgbClr val="000000"/>
                </a:solidFill>
                <a:latin typeface="Lato Bold"/>
              </a:rPr>
              <a:t>agrupamiento</a:t>
            </a:r>
          </a:p>
        </p:txBody>
      </p:sp>
      <p:sp>
        <p:nvSpPr>
          <p:cNvPr name="TextBox 99" id="99"/>
          <p:cNvSpPr txBox="true"/>
          <p:nvPr/>
        </p:nvSpPr>
        <p:spPr>
          <a:xfrm rot="0">
            <a:off x="14915400" y="3580825"/>
            <a:ext cx="1286275" cy="485558"/>
          </a:xfrm>
          <a:prstGeom prst="rect">
            <a:avLst/>
          </a:prstGeom>
        </p:spPr>
        <p:txBody>
          <a:bodyPr anchor="t" rtlCol="false" tIns="0" lIns="0" bIns="0" rIns="0">
            <a:spAutoFit/>
          </a:bodyPr>
          <a:lstStyle/>
          <a:p>
            <a:pPr algn="ctr">
              <a:lnSpc>
                <a:spcPts val="1915"/>
              </a:lnSpc>
            </a:pPr>
            <a:r>
              <a:rPr lang="en-US" sz="1368">
                <a:solidFill>
                  <a:srgbClr val="000000"/>
                </a:solidFill>
                <a:latin typeface="Lato Bold"/>
              </a:rPr>
              <a:t>Capa totalmente</a:t>
            </a:r>
          </a:p>
          <a:p>
            <a:pPr algn="ctr">
              <a:lnSpc>
                <a:spcPts val="1915"/>
              </a:lnSpc>
            </a:pPr>
            <a:r>
              <a:rPr lang="en-US" sz="1368">
                <a:solidFill>
                  <a:srgbClr val="000000"/>
                </a:solidFill>
                <a:latin typeface="Lato Bold"/>
              </a:rPr>
              <a:t>conectada</a:t>
            </a:r>
          </a:p>
        </p:txBody>
      </p:sp>
      <p:sp>
        <p:nvSpPr>
          <p:cNvPr name="TextBox 100" id="100"/>
          <p:cNvSpPr txBox="true"/>
          <p:nvPr/>
        </p:nvSpPr>
        <p:spPr>
          <a:xfrm rot="0">
            <a:off x="16364743" y="3580825"/>
            <a:ext cx="665792" cy="485558"/>
          </a:xfrm>
          <a:prstGeom prst="rect">
            <a:avLst/>
          </a:prstGeom>
        </p:spPr>
        <p:txBody>
          <a:bodyPr anchor="t" rtlCol="false" tIns="0" lIns="0" bIns="0" rIns="0">
            <a:spAutoFit/>
          </a:bodyPr>
          <a:lstStyle/>
          <a:p>
            <a:pPr algn="ctr">
              <a:lnSpc>
                <a:spcPts val="1915"/>
              </a:lnSpc>
            </a:pPr>
            <a:r>
              <a:rPr lang="en-US" sz="1368">
                <a:solidFill>
                  <a:srgbClr val="000000"/>
                </a:solidFill>
                <a:latin typeface="Lato Bold"/>
              </a:rPr>
              <a:t>Capa de </a:t>
            </a:r>
          </a:p>
          <a:p>
            <a:pPr algn="ctr">
              <a:lnSpc>
                <a:spcPts val="1915"/>
              </a:lnSpc>
            </a:pPr>
            <a:r>
              <a:rPr lang="en-US" sz="1368">
                <a:solidFill>
                  <a:srgbClr val="000000"/>
                </a:solidFill>
                <a:latin typeface="Lato Bold"/>
              </a:rPr>
              <a:t>salida</a:t>
            </a:r>
          </a:p>
        </p:txBody>
      </p:sp>
      <p:sp>
        <p:nvSpPr>
          <p:cNvPr name="TextBox 101" id="101"/>
          <p:cNvSpPr txBox="true"/>
          <p:nvPr/>
        </p:nvSpPr>
        <p:spPr>
          <a:xfrm rot="0">
            <a:off x="11999941" y="6557211"/>
            <a:ext cx="1552021" cy="667149"/>
          </a:xfrm>
          <a:prstGeom prst="rect">
            <a:avLst/>
          </a:prstGeom>
        </p:spPr>
        <p:txBody>
          <a:bodyPr anchor="t" rtlCol="false" tIns="0" lIns="0" bIns="0" rIns="0">
            <a:spAutoFit/>
          </a:bodyPr>
          <a:lstStyle/>
          <a:p>
            <a:pPr algn="ctr">
              <a:lnSpc>
                <a:spcPts val="2681"/>
              </a:lnSpc>
            </a:pPr>
            <a:r>
              <a:rPr lang="en-US" sz="1915">
                <a:solidFill>
                  <a:srgbClr val="000000"/>
                </a:solidFill>
                <a:latin typeface="Lato Bold"/>
              </a:rPr>
              <a:t>Extracción de </a:t>
            </a:r>
          </a:p>
          <a:p>
            <a:pPr algn="ctr">
              <a:lnSpc>
                <a:spcPts val="2681"/>
              </a:lnSpc>
            </a:pPr>
            <a:r>
              <a:rPr lang="en-US" sz="1915">
                <a:solidFill>
                  <a:srgbClr val="000000"/>
                </a:solidFill>
                <a:latin typeface="Lato Bold"/>
              </a:rPr>
              <a:t>características</a:t>
            </a:r>
          </a:p>
        </p:txBody>
      </p:sp>
      <p:sp>
        <p:nvSpPr>
          <p:cNvPr name="TextBox 102" id="102"/>
          <p:cNvSpPr txBox="true"/>
          <p:nvPr/>
        </p:nvSpPr>
        <p:spPr>
          <a:xfrm rot="0">
            <a:off x="15449904" y="6726637"/>
            <a:ext cx="1359279" cy="328296"/>
          </a:xfrm>
          <a:prstGeom prst="rect">
            <a:avLst/>
          </a:prstGeom>
        </p:spPr>
        <p:txBody>
          <a:bodyPr anchor="t" rtlCol="false" tIns="0" lIns="0" bIns="0" rIns="0">
            <a:spAutoFit/>
          </a:bodyPr>
          <a:lstStyle/>
          <a:p>
            <a:pPr algn="ctr">
              <a:lnSpc>
                <a:spcPts val="2681"/>
              </a:lnSpc>
            </a:pPr>
            <a:r>
              <a:rPr lang="en-US" sz="1915">
                <a:solidFill>
                  <a:srgbClr val="000000"/>
                </a:solidFill>
                <a:latin typeface="Lato Bold"/>
              </a:rPr>
              <a:t>Clasificación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329656" y="3958051"/>
            <a:ext cx="7729089" cy="3115945"/>
          </a:xfrm>
          <a:prstGeom prst="rect">
            <a:avLst/>
          </a:prstGeom>
        </p:spPr>
        <p:txBody>
          <a:bodyPr anchor="t" rtlCol="false" tIns="0" lIns="0" bIns="0" rIns="0">
            <a:spAutoFit/>
          </a:bodyPr>
          <a:lstStyle/>
          <a:p>
            <a:pPr marL="474979" indent="-237490" lvl="1">
              <a:lnSpc>
                <a:spcPts val="3079"/>
              </a:lnSpc>
              <a:buFont typeface="Arial"/>
              <a:buChar char="•"/>
            </a:pPr>
            <a:r>
              <a:rPr lang="en-US" sz="2199" spc="-57">
                <a:solidFill>
                  <a:srgbClr val="292727"/>
                </a:solidFill>
                <a:latin typeface="Cy Grotesk Key"/>
              </a:rPr>
              <a:t> Estudio de las redes CNN y sus diferentes arquitecturas.</a:t>
            </a:r>
          </a:p>
          <a:p>
            <a:pPr marL="474979" indent="-237490" lvl="1">
              <a:lnSpc>
                <a:spcPts val="3079"/>
              </a:lnSpc>
              <a:buFont typeface="Arial"/>
              <a:buChar char="•"/>
            </a:pPr>
            <a:r>
              <a:rPr lang="en-US" sz="2199" spc="-57">
                <a:solidFill>
                  <a:srgbClr val="292727"/>
                </a:solidFill>
                <a:latin typeface="Cy Grotesk Key"/>
              </a:rPr>
              <a:t> Análisis del conjunto de datos.</a:t>
            </a:r>
          </a:p>
          <a:p>
            <a:pPr marL="474979" indent="-237490" lvl="1">
              <a:lnSpc>
                <a:spcPts val="3079"/>
              </a:lnSpc>
              <a:buFont typeface="Arial"/>
              <a:buChar char="•"/>
            </a:pPr>
            <a:r>
              <a:rPr lang="en-US" sz="2199" spc="-57">
                <a:solidFill>
                  <a:srgbClr val="292727"/>
                </a:solidFill>
                <a:latin typeface="Cy Grotesk Key"/>
              </a:rPr>
              <a:t> Pre-procesado del conjunto de datos e implementación de los modelos.</a:t>
            </a:r>
          </a:p>
          <a:p>
            <a:pPr marL="474979" indent="-237490" lvl="1">
              <a:lnSpc>
                <a:spcPts val="3079"/>
              </a:lnSpc>
              <a:buFont typeface="Arial"/>
              <a:buChar char="•"/>
            </a:pPr>
            <a:r>
              <a:rPr lang="en-US" sz="2199" spc="-57">
                <a:solidFill>
                  <a:srgbClr val="292727"/>
                </a:solidFill>
                <a:latin typeface="Cy Grotesk Key"/>
              </a:rPr>
              <a:t> Entrenamiento y selección del modelo.</a:t>
            </a:r>
          </a:p>
          <a:p>
            <a:pPr algn="l" marL="474979" indent="-237490" lvl="1">
              <a:lnSpc>
                <a:spcPts val="3079"/>
              </a:lnSpc>
              <a:buFont typeface="Arial"/>
              <a:buChar char="•"/>
            </a:pPr>
            <a:r>
              <a:rPr lang="en-US" sz="2199" spc="-57">
                <a:solidFill>
                  <a:srgbClr val="292727"/>
                </a:solidFill>
                <a:latin typeface="Cy Grotesk Key"/>
              </a:rPr>
              <a:t> Prueba de concepto: desarrollo de una aplicación web.</a:t>
            </a:r>
          </a:p>
        </p:txBody>
      </p:sp>
      <p:sp>
        <p:nvSpPr>
          <p:cNvPr name="TextBox 3" id="3"/>
          <p:cNvSpPr txBox="true"/>
          <p:nvPr/>
        </p:nvSpPr>
        <p:spPr>
          <a:xfrm rot="0">
            <a:off x="1329656" y="1741393"/>
            <a:ext cx="7729089" cy="1588008"/>
          </a:xfrm>
          <a:prstGeom prst="rect">
            <a:avLst/>
          </a:prstGeom>
        </p:spPr>
        <p:txBody>
          <a:bodyPr anchor="t" rtlCol="false" tIns="0" lIns="0" bIns="0" rIns="0">
            <a:spAutoFit/>
          </a:bodyPr>
          <a:lstStyle/>
          <a:p>
            <a:pPr>
              <a:lnSpc>
                <a:spcPts val="6216"/>
              </a:lnSpc>
            </a:pPr>
            <a:r>
              <a:rPr lang="en-US" sz="5600">
                <a:solidFill>
                  <a:srgbClr val="292727"/>
                </a:solidFill>
                <a:latin typeface="Cy Grotesk Grand Demi"/>
              </a:rPr>
              <a:t>Enfoque y método seguido</a:t>
            </a:r>
          </a:p>
        </p:txBody>
      </p:sp>
      <p:sp>
        <p:nvSpPr>
          <p:cNvPr name="AutoShape 4" id="4"/>
          <p:cNvSpPr/>
          <p:nvPr/>
        </p:nvSpPr>
        <p:spPr>
          <a:xfrm rot="0">
            <a:off x="-170510" y="1019175"/>
            <a:ext cx="18458510" cy="0"/>
          </a:xfrm>
          <a:prstGeom prst="line">
            <a:avLst/>
          </a:prstGeom>
          <a:ln cap="flat" w="9525">
            <a:solidFill>
              <a:srgbClr val="292727"/>
            </a:solidFill>
            <a:prstDash val="solid"/>
            <a:headEnd type="none" len="sm" w="sm"/>
            <a:tailEnd type="none" len="sm" w="sm"/>
          </a:ln>
        </p:spPr>
      </p:sp>
      <p:sp>
        <p:nvSpPr>
          <p:cNvPr name="AutoShape 5" id="5"/>
          <p:cNvSpPr/>
          <p:nvPr/>
        </p:nvSpPr>
        <p:spPr>
          <a:xfrm rot="0">
            <a:off x="0" y="9258300"/>
            <a:ext cx="18288000" cy="0"/>
          </a:xfrm>
          <a:prstGeom prst="line">
            <a:avLst/>
          </a:prstGeom>
          <a:ln cap="flat" w="9525">
            <a:solidFill>
              <a:srgbClr val="292727"/>
            </a:solidFill>
            <a:prstDash val="solid"/>
            <a:headEnd type="none" len="sm" w="sm"/>
            <a:tailEnd type="none" len="sm" w="sm"/>
          </a:ln>
        </p:spPr>
      </p:sp>
      <p:sp>
        <p:nvSpPr>
          <p:cNvPr name="AutoShape 6" id="6"/>
          <p:cNvSpPr/>
          <p:nvPr/>
        </p:nvSpPr>
        <p:spPr>
          <a:xfrm rot="-5400000">
            <a:off x="-4110037" y="5138738"/>
            <a:ext cx="10287000" cy="0"/>
          </a:xfrm>
          <a:prstGeom prst="line">
            <a:avLst/>
          </a:prstGeom>
          <a:ln cap="flat" w="9525">
            <a:solidFill>
              <a:srgbClr val="292727"/>
            </a:solidFill>
            <a:prstDash val="solid"/>
            <a:headEnd type="none" len="sm" w="sm"/>
            <a:tailEnd type="none" len="sm" w="sm"/>
          </a:ln>
        </p:spPr>
      </p:sp>
      <p:sp>
        <p:nvSpPr>
          <p:cNvPr name="AutoShape 7" id="7"/>
          <p:cNvSpPr/>
          <p:nvPr/>
        </p:nvSpPr>
        <p:spPr>
          <a:xfrm rot="-5400000">
            <a:off x="11947682" y="5138738"/>
            <a:ext cx="10287000" cy="0"/>
          </a:xfrm>
          <a:prstGeom prst="line">
            <a:avLst/>
          </a:prstGeom>
          <a:ln cap="flat" w="9525">
            <a:solidFill>
              <a:srgbClr val="292727"/>
            </a:solidFill>
            <a:prstDash val="solid"/>
            <a:headEnd type="none" len="sm" w="sm"/>
            <a:tailEnd type="none" len="sm" w="sm"/>
          </a:ln>
        </p:spPr>
      </p:sp>
      <p:grpSp>
        <p:nvGrpSpPr>
          <p:cNvPr name="Group 8" id="8"/>
          <p:cNvGrpSpPr/>
          <p:nvPr/>
        </p:nvGrpSpPr>
        <p:grpSpPr>
          <a:xfrm rot="0">
            <a:off x="8237283" y="1028700"/>
            <a:ext cx="8849137" cy="7205761"/>
            <a:chOff x="0" y="0"/>
            <a:chExt cx="11798849" cy="9607682"/>
          </a:xfrm>
        </p:grpSpPr>
        <p:sp>
          <p:nvSpPr>
            <p:cNvPr name="Freeform 9" id="9"/>
            <p:cNvSpPr/>
            <p:nvPr/>
          </p:nvSpPr>
          <p:spPr>
            <a:xfrm flipH="false" flipV="false" rot="0">
              <a:off x="2145226" y="3454571"/>
              <a:ext cx="4308592" cy="2464635"/>
            </a:xfrm>
            <a:custGeom>
              <a:avLst/>
              <a:gdLst/>
              <a:ahLst/>
              <a:cxnLst/>
              <a:rect r="r" b="b" t="t" l="l"/>
              <a:pathLst>
                <a:path h="2464635" w="4308592">
                  <a:moveTo>
                    <a:pt x="0" y="0"/>
                  </a:moveTo>
                  <a:lnTo>
                    <a:pt x="4308592" y="0"/>
                  </a:lnTo>
                  <a:lnTo>
                    <a:pt x="4308592" y="2464635"/>
                  </a:lnTo>
                  <a:lnTo>
                    <a:pt x="0" y="24646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119974" y="641827"/>
              <a:ext cx="2993469" cy="727510"/>
              <a:chOff x="0" y="0"/>
              <a:chExt cx="1709328" cy="415422"/>
            </a:xfrm>
          </p:grpSpPr>
          <p:sp>
            <p:nvSpPr>
              <p:cNvPr name="Freeform 11" id="11"/>
              <p:cNvSpPr/>
              <p:nvPr/>
            </p:nvSpPr>
            <p:spPr>
              <a:xfrm flipH="false" flipV="false" rot="0">
                <a:off x="38100" y="44450"/>
                <a:ext cx="1672498" cy="370972"/>
              </a:xfrm>
              <a:custGeom>
                <a:avLst/>
                <a:gdLst/>
                <a:ahLst/>
                <a:cxnLst/>
                <a:rect r="r" b="b" t="t" l="l"/>
                <a:pathLst>
                  <a:path h="370972" w="1672498">
                    <a:moveTo>
                      <a:pt x="2540" y="340492"/>
                    </a:moveTo>
                    <a:cubicBezTo>
                      <a:pt x="0" y="349382"/>
                      <a:pt x="5080" y="355732"/>
                      <a:pt x="13769" y="357002"/>
                    </a:cubicBezTo>
                    <a:cubicBezTo>
                      <a:pt x="23694" y="358272"/>
                      <a:pt x="32379" y="358272"/>
                      <a:pt x="42305" y="358272"/>
                    </a:cubicBezTo>
                    <a:cubicBezTo>
                      <a:pt x="82007" y="359542"/>
                      <a:pt x="121709" y="359542"/>
                      <a:pt x="162652" y="360812"/>
                    </a:cubicBezTo>
                    <a:cubicBezTo>
                      <a:pt x="184984" y="362082"/>
                      <a:pt x="207316" y="363352"/>
                      <a:pt x="228408" y="364622"/>
                    </a:cubicBezTo>
                    <a:cubicBezTo>
                      <a:pt x="265629" y="365892"/>
                      <a:pt x="301609" y="365892"/>
                      <a:pt x="338829" y="367162"/>
                    </a:cubicBezTo>
                    <a:cubicBezTo>
                      <a:pt x="353718" y="367162"/>
                      <a:pt x="367365" y="367162"/>
                      <a:pt x="382253" y="365892"/>
                    </a:cubicBezTo>
                    <a:cubicBezTo>
                      <a:pt x="388457" y="365892"/>
                      <a:pt x="395901" y="364622"/>
                      <a:pt x="402104" y="364622"/>
                    </a:cubicBezTo>
                    <a:cubicBezTo>
                      <a:pt x="426918" y="365892"/>
                      <a:pt x="923193" y="357002"/>
                      <a:pt x="948007" y="358272"/>
                    </a:cubicBezTo>
                    <a:cubicBezTo>
                      <a:pt x="982747" y="359542"/>
                      <a:pt x="1078280" y="359542"/>
                      <a:pt x="1113019" y="359542"/>
                    </a:cubicBezTo>
                    <a:cubicBezTo>
                      <a:pt x="1126666" y="359542"/>
                      <a:pt x="1139073" y="358272"/>
                      <a:pt x="1152721" y="358272"/>
                    </a:cubicBezTo>
                    <a:lnTo>
                      <a:pt x="1219718" y="362082"/>
                    </a:lnTo>
                    <a:cubicBezTo>
                      <a:pt x="1268105" y="364622"/>
                      <a:pt x="1315251" y="362082"/>
                      <a:pt x="1363638" y="365892"/>
                    </a:cubicBezTo>
                    <a:cubicBezTo>
                      <a:pt x="1444283" y="370972"/>
                      <a:pt x="1526168" y="364622"/>
                      <a:pt x="1607728" y="369702"/>
                    </a:cubicBezTo>
                    <a:cubicBezTo>
                      <a:pt x="1628048" y="370972"/>
                      <a:pt x="1648368" y="369702"/>
                      <a:pt x="1671228" y="369702"/>
                    </a:cubicBezTo>
                    <a:lnTo>
                      <a:pt x="1671228" y="310012"/>
                    </a:lnTo>
                    <a:cubicBezTo>
                      <a:pt x="1669958" y="275284"/>
                      <a:pt x="1668688" y="264844"/>
                      <a:pt x="1668688" y="253751"/>
                    </a:cubicBezTo>
                    <a:cubicBezTo>
                      <a:pt x="1668688" y="240917"/>
                      <a:pt x="1672498" y="227867"/>
                      <a:pt x="1666148" y="215033"/>
                    </a:cubicBezTo>
                    <a:cubicBezTo>
                      <a:pt x="1658528" y="206550"/>
                      <a:pt x="1647098" y="39284"/>
                      <a:pt x="1647098" y="30801"/>
                    </a:cubicBezTo>
                    <a:cubicBezTo>
                      <a:pt x="1644558" y="24928"/>
                      <a:pt x="1643288" y="18838"/>
                      <a:pt x="1640748" y="12965"/>
                    </a:cubicBezTo>
                    <a:cubicBezTo>
                      <a:pt x="1640748" y="11225"/>
                      <a:pt x="1639478" y="9485"/>
                      <a:pt x="1638208" y="6350"/>
                    </a:cubicBezTo>
                    <a:cubicBezTo>
                      <a:pt x="1628048" y="3810"/>
                      <a:pt x="1619158" y="2540"/>
                      <a:pt x="1608998" y="1270"/>
                    </a:cubicBezTo>
                    <a:cubicBezTo>
                      <a:pt x="1601378" y="0"/>
                      <a:pt x="1593758" y="1270"/>
                      <a:pt x="1587408" y="1270"/>
                    </a:cubicBezTo>
                    <a:lnTo>
                      <a:pt x="7565" y="6350"/>
                    </a:lnTo>
                    <a:lnTo>
                      <a:pt x="2540" y="340492"/>
                    </a:lnTo>
                    <a:close/>
                  </a:path>
                </a:pathLst>
              </a:custGeom>
              <a:solidFill>
                <a:srgbClr val="9E9E9E"/>
              </a:solidFill>
            </p:spPr>
          </p:sp>
          <p:sp>
            <p:nvSpPr>
              <p:cNvPr name="Freeform 12" id="12"/>
              <p:cNvSpPr/>
              <p:nvPr/>
            </p:nvSpPr>
            <p:spPr>
              <a:xfrm flipH="false" flipV="false" rot="0">
                <a:off x="11430" y="16510"/>
                <a:ext cx="1648368" cy="360812"/>
              </a:xfrm>
              <a:custGeom>
                <a:avLst/>
                <a:gdLst/>
                <a:ahLst/>
                <a:cxnLst/>
                <a:rect r="r" b="b" t="t" l="l"/>
                <a:pathLst>
                  <a:path h="360812" w="1648368">
                    <a:moveTo>
                      <a:pt x="1648368" y="360812"/>
                    </a:moveTo>
                    <a:lnTo>
                      <a:pt x="0" y="353192"/>
                    </a:lnTo>
                    <a:lnTo>
                      <a:pt x="0" y="131825"/>
                    </a:lnTo>
                    <a:lnTo>
                      <a:pt x="7620" y="20320"/>
                    </a:lnTo>
                    <a:lnTo>
                      <a:pt x="819591" y="0"/>
                    </a:lnTo>
                    <a:lnTo>
                      <a:pt x="1626778" y="8890"/>
                    </a:lnTo>
                    <a:close/>
                  </a:path>
                </a:pathLst>
              </a:custGeom>
              <a:solidFill>
                <a:srgbClr val="EFEFEF"/>
              </a:solidFill>
            </p:spPr>
          </p:sp>
          <p:sp>
            <p:nvSpPr>
              <p:cNvPr name="Freeform 13" id="13"/>
              <p:cNvSpPr/>
              <p:nvPr/>
            </p:nvSpPr>
            <p:spPr>
              <a:xfrm flipH="false" flipV="false" rot="0">
                <a:off x="-3810" y="0"/>
                <a:ext cx="1677578" cy="387482"/>
              </a:xfrm>
              <a:custGeom>
                <a:avLst/>
                <a:gdLst/>
                <a:ahLst/>
                <a:cxnLst/>
                <a:rect r="r" b="b" t="t" l="l"/>
                <a:pathLst>
                  <a:path h="387482" w="1677578">
                    <a:moveTo>
                      <a:pt x="1643288" y="21590"/>
                    </a:moveTo>
                    <a:cubicBezTo>
                      <a:pt x="1644558" y="34290"/>
                      <a:pt x="1644558" y="44450"/>
                      <a:pt x="1645828" y="52412"/>
                    </a:cubicBezTo>
                    <a:cubicBezTo>
                      <a:pt x="1648368" y="58285"/>
                      <a:pt x="1649638" y="64375"/>
                      <a:pt x="1652178" y="70248"/>
                    </a:cubicBezTo>
                    <a:cubicBezTo>
                      <a:pt x="1652178" y="78731"/>
                      <a:pt x="1664878" y="245998"/>
                      <a:pt x="1671228" y="254481"/>
                    </a:cubicBezTo>
                    <a:cubicBezTo>
                      <a:pt x="1677578" y="267314"/>
                      <a:pt x="1673768" y="280365"/>
                      <a:pt x="1673768" y="293198"/>
                    </a:cubicBezTo>
                    <a:cubicBezTo>
                      <a:pt x="1673768" y="304508"/>
                      <a:pt x="1675038" y="314949"/>
                      <a:pt x="1676308" y="326522"/>
                    </a:cubicBezTo>
                    <a:lnTo>
                      <a:pt x="1676308" y="386212"/>
                    </a:lnTo>
                    <a:cubicBezTo>
                      <a:pt x="1653448" y="386212"/>
                      <a:pt x="1633128" y="387482"/>
                      <a:pt x="1612808" y="386212"/>
                    </a:cubicBezTo>
                    <a:cubicBezTo>
                      <a:pt x="1532098" y="381132"/>
                      <a:pt x="1450213" y="387482"/>
                      <a:pt x="1369568" y="382402"/>
                    </a:cubicBezTo>
                    <a:cubicBezTo>
                      <a:pt x="1321181" y="378592"/>
                      <a:pt x="1274035" y="381132"/>
                      <a:pt x="1225648" y="378592"/>
                    </a:cubicBezTo>
                    <a:lnTo>
                      <a:pt x="1158651" y="374782"/>
                    </a:lnTo>
                    <a:cubicBezTo>
                      <a:pt x="1145003" y="374782"/>
                      <a:pt x="1132596" y="376052"/>
                      <a:pt x="1118949" y="376052"/>
                    </a:cubicBezTo>
                    <a:cubicBezTo>
                      <a:pt x="1084210" y="374782"/>
                      <a:pt x="988677" y="376052"/>
                      <a:pt x="953937" y="374782"/>
                    </a:cubicBezTo>
                    <a:cubicBezTo>
                      <a:pt x="929123" y="373512"/>
                      <a:pt x="432848" y="382402"/>
                      <a:pt x="408034" y="381132"/>
                    </a:cubicBezTo>
                    <a:cubicBezTo>
                      <a:pt x="401831" y="381132"/>
                      <a:pt x="394387" y="382402"/>
                      <a:pt x="388183" y="382402"/>
                    </a:cubicBezTo>
                    <a:cubicBezTo>
                      <a:pt x="373295" y="382402"/>
                      <a:pt x="359648" y="383672"/>
                      <a:pt x="344759" y="383672"/>
                    </a:cubicBezTo>
                    <a:cubicBezTo>
                      <a:pt x="307539" y="383672"/>
                      <a:pt x="271559" y="382402"/>
                      <a:pt x="234338" y="381132"/>
                    </a:cubicBezTo>
                    <a:cubicBezTo>
                      <a:pt x="212006" y="379862"/>
                      <a:pt x="189673" y="378592"/>
                      <a:pt x="168582" y="377322"/>
                    </a:cubicBezTo>
                    <a:cubicBezTo>
                      <a:pt x="128880" y="376052"/>
                      <a:pt x="89177" y="374782"/>
                      <a:pt x="48235" y="374782"/>
                    </a:cubicBezTo>
                    <a:cubicBezTo>
                      <a:pt x="38100" y="374782"/>
                      <a:pt x="29210" y="374782"/>
                      <a:pt x="19050" y="373512"/>
                    </a:cubicBezTo>
                    <a:cubicBezTo>
                      <a:pt x="10160" y="372242"/>
                      <a:pt x="5080" y="365892"/>
                      <a:pt x="7620" y="357002"/>
                    </a:cubicBezTo>
                    <a:cubicBezTo>
                      <a:pt x="16510" y="325825"/>
                      <a:pt x="12700" y="320387"/>
                      <a:pt x="11430" y="314731"/>
                    </a:cubicBezTo>
                    <a:cubicBezTo>
                      <a:pt x="10160" y="303203"/>
                      <a:pt x="6350" y="291893"/>
                      <a:pt x="7620" y="280365"/>
                    </a:cubicBezTo>
                    <a:cubicBezTo>
                      <a:pt x="5080" y="266009"/>
                      <a:pt x="0" y="88302"/>
                      <a:pt x="7620" y="73728"/>
                    </a:cubicBezTo>
                    <a:cubicBezTo>
                      <a:pt x="8890" y="70901"/>
                      <a:pt x="7620" y="67856"/>
                      <a:pt x="8890" y="65028"/>
                    </a:cubicBezTo>
                    <a:cubicBezTo>
                      <a:pt x="10160" y="60460"/>
                      <a:pt x="12700" y="55457"/>
                      <a:pt x="13970" y="44450"/>
                    </a:cubicBezTo>
                    <a:cubicBezTo>
                      <a:pt x="13970" y="41910"/>
                      <a:pt x="15240" y="39370"/>
                      <a:pt x="16510" y="38100"/>
                    </a:cubicBezTo>
                    <a:cubicBezTo>
                      <a:pt x="38100" y="35560"/>
                      <a:pt x="58160" y="30480"/>
                      <a:pt x="78011" y="29210"/>
                    </a:cubicBezTo>
                    <a:cubicBezTo>
                      <a:pt x="111510" y="25400"/>
                      <a:pt x="145008" y="22860"/>
                      <a:pt x="179748" y="20320"/>
                    </a:cubicBezTo>
                    <a:cubicBezTo>
                      <a:pt x="203321" y="17780"/>
                      <a:pt x="226894" y="16510"/>
                      <a:pt x="249226" y="13970"/>
                    </a:cubicBezTo>
                    <a:cubicBezTo>
                      <a:pt x="271559" y="11430"/>
                      <a:pt x="295132" y="8890"/>
                      <a:pt x="317464" y="8890"/>
                    </a:cubicBezTo>
                    <a:cubicBezTo>
                      <a:pt x="342278" y="7620"/>
                      <a:pt x="367092" y="10160"/>
                      <a:pt x="391905" y="8890"/>
                    </a:cubicBezTo>
                    <a:cubicBezTo>
                      <a:pt x="422923" y="8890"/>
                      <a:pt x="984954" y="6350"/>
                      <a:pt x="1015972" y="5080"/>
                    </a:cubicBezTo>
                    <a:cubicBezTo>
                      <a:pt x="1045748" y="3810"/>
                      <a:pt x="1075525" y="2540"/>
                      <a:pt x="1106542" y="2540"/>
                    </a:cubicBezTo>
                    <a:cubicBezTo>
                      <a:pt x="1157410" y="1270"/>
                      <a:pt x="1207038" y="0"/>
                      <a:pt x="1257906" y="0"/>
                    </a:cubicBezTo>
                    <a:cubicBezTo>
                      <a:pt x="1278998" y="0"/>
                      <a:pt x="1301330" y="2540"/>
                      <a:pt x="1322422" y="2540"/>
                    </a:cubicBezTo>
                    <a:cubicBezTo>
                      <a:pt x="1380734" y="3810"/>
                      <a:pt x="1440287" y="5080"/>
                      <a:pt x="1498599" y="7620"/>
                    </a:cubicBezTo>
                    <a:cubicBezTo>
                      <a:pt x="1529617" y="8890"/>
                      <a:pt x="1560634" y="12700"/>
                      <a:pt x="1591651" y="16510"/>
                    </a:cubicBezTo>
                    <a:lnTo>
                      <a:pt x="1612808" y="16510"/>
                    </a:lnTo>
                    <a:cubicBezTo>
                      <a:pt x="1624238" y="17780"/>
                      <a:pt x="1633128" y="20320"/>
                      <a:pt x="1643288" y="21590"/>
                    </a:cubicBezTo>
                    <a:close/>
                    <a:moveTo>
                      <a:pt x="1653448" y="369702"/>
                    </a:moveTo>
                    <a:cubicBezTo>
                      <a:pt x="1654718" y="353192"/>
                      <a:pt x="1655988" y="340492"/>
                      <a:pt x="1655988" y="327792"/>
                    </a:cubicBezTo>
                    <a:cubicBezTo>
                      <a:pt x="1654718" y="313861"/>
                      <a:pt x="1653448" y="302333"/>
                      <a:pt x="1653448" y="289935"/>
                    </a:cubicBezTo>
                    <a:cubicBezTo>
                      <a:pt x="1653448" y="284280"/>
                      <a:pt x="1655988" y="278625"/>
                      <a:pt x="1654718" y="272969"/>
                    </a:cubicBezTo>
                    <a:cubicBezTo>
                      <a:pt x="1654718" y="267749"/>
                      <a:pt x="1653448" y="262311"/>
                      <a:pt x="1652178" y="257091"/>
                    </a:cubicBezTo>
                    <a:cubicBezTo>
                      <a:pt x="1647098" y="249043"/>
                      <a:pt x="1635668" y="82429"/>
                      <a:pt x="1635668" y="74381"/>
                    </a:cubicBezTo>
                    <a:cubicBezTo>
                      <a:pt x="1633128" y="67638"/>
                      <a:pt x="1630588" y="60678"/>
                      <a:pt x="1628048" y="53935"/>
                    </a:cubicBezTo>
                    <a:cubicBezTo>
                      <a:pt x="1626778" y="44450"/>
                      <a:pt x="1625508" y="43180"/>
                      <a:pt x="1609021" y="41910"/>
                    </a:cubicBezTo>
                    <a:cubicBezTo>
                      <a:pt x="1605299" y="41910"/>
                      <a:pt x="1602817" y="41910"/>
                      <a:pt x="1599095" y="40640"/>
                    </a:cubicBezTo>
                    <a:cubicBezTo>
                      <a:pt x="1568078" y="36830"/>
                      <a:pt x="1535820" y="31750"/>
                      <a:pt x="1504803" y="30480"/>
                    </a:cubicBezTo>
                    <a:cubicBezTo>
                      <a:pt x="1429121" y="26670"/>
                      <a:pt x="1352198" y="25400"/>
                      <a:pt x="1276516" y="22860"/>
                    </a:cubicBezTo>
                    <a:lnTo>
                      <a:pt x="1187187" y="22860"/>
                    </a:lnTo>
                    <a:cubicBezTo>
                      <a:pt x="1147485" y="22860"/>
                      <a:pt x="1107783" y="22860"/>
                      <a:pt x="1069321" y="24130"/>
                    </a:cubicBezTo>
                    <a:cubicBezTo>
                      <a:pt x="1035823" y="25400"/>
                      <a:pt x="471310" y="29210"/>
                      <a:pt x="437811" y="29210"/>
                    </a:cubicBezTo>
                    <a:cubicBezTo>
                      <a:pt x="383221" y="29210"/>
                      <a:pt x="328630" y="26670"/>
                      <a:pt x="274040" y="33020"/>
                    </a:cubicBezTo>
                    <a:cubicBezTo>
                      <a:pt x="245504" y="36830"/>
                      <a:pt x="218209" y="36830"/>
                      <a:pt x="190914" y="38100"/>
                    </a:cubicBezTo>
                    <a:cubicBezTo>
                      <a:pt x="143768" y="41910"/>
                      <a:pt x="96622" y="45720"/>
                      <a:pt x="49475" y="50800"/>
                    </a:cubicBezTo>
                    <a:cubicBezTo>
                      <a:pt x="36830" y="50800"/>
                      <a:pt x="34290" y="52195"/>
                      <a:pt x="33020" y="54805"/>
                    </a:cubicBezTo>
                    <a:cubicBezTo>
                      <a:pt x="31750" y="58720"/>
                      <a:pt x="31750" y="62635"/>
                      <a:pt x="30480" y="66550"/>
                    </a:cubicBezTo>
                    <a:cubicBezTo>
                      <a:pt x="29210" y="73076"/>
                      <a:pt x="26670" y="79384"/>
                      <a:pt x="25400" y="85909"/>
                    </a:cubicBezTo>
                    <a:cubicBezTo>
                      <a:pt x="20320" y="92869"/>
                      <a:pt x="26670" y="262964"/>
                      <a:pt x="29210" y="269924"/>
                    </a:cubicBezTo>
                    <a:cubicBezTo>
                      <a:pt x="29210" y="277319"/>
                      <a:pt x="29210" y="284932"/>
                      <a:pt x="30480" y="292328"/>
                    </a:cubicBezTo>
                    <a:cubicBezTo>
                      <a:pt x="30480" y="297766"/>
                      <a:pt x="33020" y="303203"/>
                      <a:pt x="33020" y="308641"/>
                    </a:cubicBezTo>
                    <a:cubicBezTo>
                      <a:pt x="33020" y="314514"/>
                      <a:pt x="33020" y="320387"/>
                      <a:pt x="31750" y="327792"/>
                    </a:cubicBezTo>
                    <a:lnTo>
                      <a:pt x="31750" y="337952"/>
                    </a:lnTo>
                    <a:cubicBezTo>
                      <a:pt x="31750" y="348112"/>
                      <a:pt x="35560" y="351922"/>
                      <a:pt x="44450" y="351922"/>
                    </a:cubicBezTo>
                    <a:cubicBezTo>
                      <a:pt x="60642" y="351922"/>
                      <a:pt x="78011" y="353192"/>
                      <a:pt x="94140" y="353192"/>
                    </a:cubicBezTo>
                    <a:cubicBezTo>
                      <a:pt x="117713" y="353192"/>
                      <a:pt x="142527" y="350652"/>
                      <a:pt x="166100" y="353192"/>
                    </a:cubicBezTo>
                    <a:cubicBezTo>
                      <a:pt x="204562" y="357002"/>
                      <a:pt x="243023" y="359542"/>
                      <a:pt x="281484" y="358272"/>
                    </a:cubicBezTo>
                    <a:cubicBezTo>
                      <a:pt x="306298" y="357002"/>
                      <a:pt x="329871" y="359542"/>
                      <a:pt x="354685" y="359542"/>
                    </a:cubicBezTo>
                    <a:cubicBezTo>
                      <a:pt x="390665" y="359542"/>
                      <a:pt x="426645" y="358272"/>
                      <a:pt x="462625" y="359542"/>
                    </a:cubicBezTo>
                    <a:cubicBezTo>
                      <a:pt x="515974" y="360812"/>
                      <a:pt x="1101579" y="350652"/>
                      <a:pt x="1156170" y="353192"/>
                    </a:cubicBezTo>
                    <a:cubicBezTo>
                      <a:pt x="1179743" y="354462"/>
                      <a:pt x="1203316" y="355732"/>
                      <a:pt x="1225648" y="355732"/>
                    </a:cubicBezTo>
                    <a:cubicBezTo>
                      <a:pt x="1266591" y="358272"/>
                      <a:pt x="1306293" y="354462"/>
                      <a:pt x="1347235" y="358272"/>
                    </a:cubicBezTo>
                    <a:cubicBezTo>
                      <a:pt x="1380734" y="360812"/>
                      <a:pt x="1414233" y="360812"/>
                      <a:pt x="1447731" y="363352"/>
                    </a:cubicBezTo>
                    <a:cubicBezTo>
                      <a:pt x="1497359" y="367162"/>
                      <a:pt x="1546986" y="369702"/>
                      <a:pt x="1596614" y="370972"/>
                    </a:cubicBezTo>
                    <a:cubicBezTo>
                      <a:pt x="1615348" y="370972"/>
                      <a:pt x="1633128" y="369702"/>
                      <a:pt x="1653448" y="369702"/>
                    </a:cubicBezTo>
                    <a:close/>
                  </a:path>
                </a:pathLst>
              </a:custGeom>
              <a:solidFill>
                <a:srgbClr val="2C2C2E"/>
              </a:solidFill>
            </p:spPr>
          </p:sp>
        </p:grpSp>
        <p:grpSp>
          <p:nvGrpSpPr>
            <p:cNvPr name="Group 14" id="14"/>
            <p:cNvGrpSpPr/>
            <p:nvPr/>
          </p:nvGrpSpPr>
          <p:grpSpPr>
            <a:xfrm rot="0">
              <a:off x="6304977" y="611485"/>
              <a:ext cx="2993469" cy="727510"/>
              <a:chOff x="0" y="0"/>
              <a:chExt cx="1709328" cy="415422"/>
            </a:xfrm>
          </p:grpSpPr>
          <p:sp>
            <p:nvSpPr>
              <p:cNvPr name="Freeform 15" id="15"/>
              <p:cNvSpPr/>
              <p:nvPr/>
            </p:nvSpPr>
            <p:spPr>
              <a:xfrm flipH="false" flipV="false" rot="0">
                <a:off x="38100" y="44450"/>
                <a:ext cx="1672498" cy="370972"/>
              </a:xfrm>
              <a:custGeom>
                <a:avLst/>
                <a:gdLst/>
                <a:ahLst/>
                <a:cxnLst/>
                <a:rect r="r" b="b" t="t" l="l"/>
                <a:pathLst>
                  <a:path h="370972" w="1672498">
                    <a:moveTo>
                      <a:pt x="2540" y="340492"/>
                    </a:moveTo>
                    <a:cubicBezTo>
                      <a:pt x="0" y="349382"/>
                      <a:pt x="5080" y="355732"/>
                      <a:pt x="13769" y="357002"/>
                    </a:cubicBezTo>
                    <a:cubicBezTo>
                      <a:pt x="23694" y="358272"/>
                      <a:pt x="32379" y="358272"/>
                      <a:pt x="42305" y="358272"/>
                    </a:cubicBezTo>
                    <a:cubicBezTo>
                      <a:pt x="82007" y="359542"/>
                      <a:pt x="121709" y="359542"/>
                      <a:pt x="162652" y="360812"/>
                    </a:cubicBezTo>
                    <a:cubicBezTo>
                      <a:pt x="184984" y="362082"/>
                      <a:pt x="207316" y="363352"/>
                      <a:pt x="228408" y="364622"/>
                    </a:cubicBezTo>
                    <a:cubicBezTo>
                      <a:pt x="265629" y="365892"/>
                      <a:pt x="301609" y="365892"/>
                      <a:pt x="338829" y="367162"/>
                    </a:cubicBezTo>
                    <a:cubicBezTo>
                      <a:pt x="353718" y="367162"/>
                      <a:pt x="367365" y="367162"/>
                      <a:pt x="382253" y="365892"/>
                    </a:cubicBezTo>
                    <a:cubicBezTo>
                      <a:pt x="388457" y="365892"/>
                      <a:pt x="395901" y="364622"/>
                      <a:pt x="402104" y="364622"/>
                    </a:cubicBezTo>
                    <a:cubicBezTo>
                      <a:pt x="426918" y="365892"/>
                      <a:pt x="923193" y="357002"/>
                      <a:pt x="948007" y="358272"/>
                    </a:cubicBezTo>
                    <a:cubicBezTo>
                      <a:pt x="982747" y="359542"/>
                      <a:pt x="1078280" y="359542"/>
                      <a:pt x="1113019" y="359542"/>
                    </a:cubicBezTo>
                    <a:cubicBezTo>
                      <a:pt x="1126666" y="359542"/>
                      <a:pt x="1139073" y="358272"/>
                      <a:pt x="1152721" y="358272"/>
                    </a:cubicBezTo>
                    <a:lnTo>
                      <a:pt x="1219718" y="362082"/>
                    </a:lnTo>
                    <a:cubicBezTo>
                      <a:pt x="1268105" y="364622"/>
                      <a:pt x="1315251" y="362082"/>
                      <a:pt x="1363638" y="365892"/>
                    </a:cubicBezTo>
                    <a:cubicBezTo>
                      <a:pt x="1444283" y="370972"/>
                      <a:pt x="1526168" y="364622"/>
                      <a:pt x="1607728" y="369702"/>
                    </a:cubicBezTo>
                    <a:cubicBezTo>
                      <a:pt x="1628048" y="370972"/>
                      <a:pt x="1648368" y="369702"/>
                      <a:pt x="1671228" y="369702"/>
                    </a:cubicBezTo>
                    <a:lnTo>
                      <a:pt x="1671228" y="310012"/>
                    </a:lnTo>
                    <a:cubicBezTo>
                      <a:pt x="1669958" y="275284"/>
                      <a:pt x="1668688" y="264844"/>
                      <a:pt x="1668688" y="253751"/>
                    </a:cubicBezTo>
                    <a:cubicBezTo>
                      <a:pt x="1668688" y="240917"/>
                      <a:pt x="1672498" y="227867"/>
                      <a:pt x="1666148" y="215033"/>
                    </a:cubicBezTo>
                    <a:cubicBezTo>
                      <a:pt x="1658528" y="206550"/>
                      <a:pt x="1647098" y="39284"/>
                      <a:pt x="1647098" y="30801"/>
                    </a:cubicBezTo>
                    <a:cubicBezTo>
                      <a:pt x="1644558" y="24928"/>
                      <a:pt x="1643288" y="18838"/>
                      <a:pt x="1640748" y="12965"/>
                    </a:cubicBezTo>
                    <a:cubicBezTo>
                      <a:pt x="1640748" y="11225"/>
                      <a:pt x="1639478" y="9485"/>
                      <a:pt x="1638208" y="6350"/>
                    </a:cubicBezTo>
                    <a:cubicBezTo>
                      <a:pt x="1628048" y="3810"/>
                      <a:pt x="1619158" y="2540"/>
                      <a:pt x="1608998" y="1270"/>
                    </a:cubicBezTo>
                    <a:cubicBezTo>
                      <a:pt x="1601378" y="0"/>
                      <a:pt x="1593758" y="1270"/>
                      <a:pt x="1587408" y="1270"/>
                    </a:cubicBezTo>
                    <a:lnTo>
                      <a:pt x="7565" y="6350"/>
                    </a:lnTo>
                    <a:lnTo>
                      <a:pt x="2540" y="340492"/>
                    </a:lnTo>
                    <a:close/>
                  </a:path>
                </a:pathLst>
              </a:custGeom>
              <a:solidFill>
                <a:srgbClr val="9E9E9E"/>
              </a:solidFill>
            </p:spPr>
          </p:sp>
          <p:sp>
            <p:nvSpPr>
              <p:cNvPr name="Freeform 16" id="16"/>
              <p:cNvSpPr/>
              <p:nvPr/>
            </p:nvSpPr>
            <p:spPr>
              <a:xfrm flipH="false" flipV="false" rot="0">
                <a:off x="11430" y="16510"/>
                <a:ext cx="1648368" cy="360812"/>
              </a:xfrm>
              <a:custGeom>
                <a:avLst/>
                <a:gdLst/>
                <a:ahLst/>
                <a:cxnLst/>
                <a:rect r="r" b="b" t="t" l="l"/>
                <a:pathLst>
                  <a:path h="360812" w="1648368">
                    <a:moveTo>
                      <a:pt x="1648368" y="360812"/>
                    </a:moveTo>
                    <a:lnTo>
                      <a:pt x="0" y="353192"/>
                    </a:lnTo>
                    <a:lnTo>
                      <a:pt x="0" y="131825"/>
                    </a:lnTo>
                    <a:lnTo>
                      <a:pt x="7620" y="20320"/>
                    </a:lnTo>
                    <a:lnTo>
                      <a:pt x="819591" y="0"/>
                    </a:lnTo>
                    <a:lnTo>
                      <a:pt x="1626778" y="8890"/>
                    </a:lnTo>
                    <a:close/>
                  </a:path>
                </a:pathLst>
              </a:custGeom>
              <a:solidFill>
                <a:srgbClr val="EFEFEF"/>
              </a:solidFill>
            </p:spPr>
          </p:sp>
          <p:sp>
            <p:nvSpPr>
              <p:cNvPr name="Freeform 17" id="17"/>
              <p:cNvSpPr/>
              <p:nvPr/>
            </p:nvSpPr>
            <p:spPr>
              <a:xfrm flipH="false" flipV="false" rot="0">
                <a:off x="-3810" y="0"/>
                <a:ext cx="1677578" cy="387482"/>
              </a:xfrm>
              <a:custGeom>
                <a:avLst/>
                <a:gdLst/>
                <a:ahLst/>
                <a:cxnLst/>
                <a:rect r="r" b="b" t="t" l="l"/>
                <a:pathLst>
                  <a:path h="387482" w="1677578">
                    <a:moveTo>
                      <a:pt x="1643288" y="21590"/>
                    </a:moveTo>
                    <a:cubicBezTo>
                      <a:pt x="1644558" y="34290"/>
                      <a:pt x="1644558" y="44450"/>
                      <a:pt x="1645828" y="52412"/>
                    </a:cubicBezTo>
                    <a:cubicBezTo>
                      <a:pt x="1648368" y="58285"/>
                      <a:pt x="1649638" y="64375"/>
                      <a:pt x="1652178" y="70248"/>
                    </a:cubicBezTo>
                    <a:cubicBezTo>
                      <a:pt x="1652178" y="78731"/>
                      <a:pt x="1664878" y="245998"/>
                      <a:pt x="1671228" y="254481"/>
                    </a:cubicBezTo>
                    <a:cubicBezTo>
                      <a:pt x="1677578" y="267314"/>
                      <a:pt x="1673768" y="280365"/>
                      <a:pt x="1673768" y="293198"/>
                    </a:cubicBezTo>
                    <a:cubicBezTo>
                      <a:pt x="1673768" y="304508"/>
                      <a:pt x="1675038" y="314949"/>
                      <a:pt x="1676308" y="326522"/>
                    </a:cubicBezTo>
                    <a:lnTo>
                      <a:pt x="1676308" y="386212"/>
                    </a:lnTo>
                    <a:cubicBezTo>
                      <a:pt x="1653448" y="386212"/>
                      <a:pt x="1633128" y="387482"/>
                      <a:pt x="1612808" y="386212"/>
                    </a:cubicBezTo>
                    <a:cubicBezTo>
                      <a:pt x="1532098" y="381132"/>
                      <a:pt x="1450213" y="387482"/>
                      <a:pt x="1369568" y="382402"/>
                    </a:cubicBezTo>
                    <a:cubicBezTo>
                      <a:pt x="1321181" y="378592"/>
                      <a:pt x="1274035" y="381132"/>
                      <a:pt x="1225648" y="378592"/>
                    </a:cubicBezTo>
                    <a:lnTo>
                      <a:pt x="1158651" y="374782"/>
                    </a:lnTo>
                    <a:cubicBezTo>
                      <a:pt x="1145003" y="374782"/>
                      <a:pt x="1132596" y="376052"/>
                      <a:pt x="1118949" y="376052"/>
                    </a:cubicBezTo>
                    <a:cubicBezTo>
                      <a:pt x="1084210" y="374782"/>
                      <a:pt x="988677" y="376052"/>
                      <a:pt x="953937" y="374782"/>
                    </a:cubicBezTo>
                    <a:cubicBezTo>
                      <a:pt x="929123" y="373512"/>
                      <a:pt x="432848" y="382402"/>
                      <a:pt x="408034" y="381132"/>
                    </a:cubicBezTo>
                    <a:cubicBezTo>
                      <a:pt x="401831" y="381132"/>
                      <a:pt x="394387" y="382402"/>
                      <a:pt x="388183" y="382402"/>
                    </a:cubicBezTo>
                    <a:cubicBezTo>
                      <a:pt x="373295" y="382402"/>
                      <a:pt x="359648" y="383672"/>
                      <a:pt x="344759" y="383672"/>
                    </a:cubicBezTo>
                    <a:cubicBezTo>
                      <a:pt x="307539" y="383672"/>
                      <a:pt x="271559" y="382402"/>
                      <a:pt x="234338" y="381132"/>
                    </a:cubicBezTo>
                    <a:cubicBezTo>
                      <a:pt x="212006" y="379862"/>
                      <a:pt x="189673" y="378592"/>
                      <a:pt x="168582" y="377322"/>
                    </a:cubicBezTo>
                    <a:cubicBezTo>
                      <a:pt x="128880" y="376052"/>
                      <a:pt x="89177" y="374782"/>
                      <a:pt x="48235" y="374782"/>
                    </a:cubicBezTo>
                    <a:cubicBezTo>
                      <a:pt x="38100" y="374782"/>
                      <a:pt x="29210" y="374782"/>
                      <a:pt x="19050" y="373512"/>
                    </a:cubicBezTo>
                    <a:cubicBezTo>
                      <a:pt x="10160" y="372242"/>
                      <a:pt x="5080" y="365892"/>
                      <a:pt x="7620" y="357002"/>
                    </a:cubicBezTo>
                    <a:cubicBezTo>
                      <a:pt x="16510" y="325825"/>
                      <a:pt x="12700" y="320387"/>
                      <a:pt x="11430" y="314731"/>
                    </a:cubicBezTo>
                    <a:cubicBezTo>
                      <a:pt x="10160" y="303203"/>
                      <a:pt x="6350" y="291893"/>
                      <a:pt x="7620" y="280365"/>
                    </a:cubicBezTo>
                    <a:cubicBezTo>
                      <a:pt x="5080" y="266009"/>
                      <a:pt x="0" y="88302"/>
                      <a:pt x="7620" y="73728"/>
                    </a:cubicBezTo>
                    <a:cubicBezTo>
                      <a:pt x="8890" y="70901"/>
                      <a:pt x="7620" y="67856"/>
                      <a:pt x="8890" y="65028"/>
                    </a:cubicBezTo>
                    <a:cubicBezTo>
                      <a:pt x="10160" y="60460"/>
                      <a:pt x="12700" y="55457"/>
                      <a:pt x="13970" y="44450"/>
                    </a:cubicBezTo>
                    <a:cubicBezTo>
                      <a:pt x="13970" y="41910"/>
                      <a:pt x="15240" y="39370"/>
                      <a:pt x="16510" y="38100"/>
                    </a:cubicBezTo>
                    <a:cubicBezTo>
                      <a:pt x="38100" y="35560"/>
                      <a:pt x="58160" y="30480"/>
                      <a:pt x="78011" y="29210"/>
                    </a:cubicBezTo>
                    <a:cubicBezTo>
                      <a:pt x="111510" y="25400"/>
                      <a:pt x="145008" y="22860"/>
                      <a:pt x="179748" y="20320"/>
                    </a:cubicBezTo>
                    <a:cubicBezTo>
                      <a:pt x="203321" y="17780"/>
                      <a:pt x="226894" y="16510"/>
                      <a:pt x="249226" y="13970"/>
                    </a:cubicBezTo>
                    <a:cubicBezTo>
                      <a:pt x="271559" y="11430"/>
                      <a:pt x="295132" y="8890"/>
                      <a:pt x="317464" y="8890"/>
                    </a:cubicBezTo>
                    <a:cubicBezTo>
                      <a:pt x="342278" y="7620"/>
                      <a:pt x="367092" y="10160"/>
                      <a:pt x="391905" y="8890"/>
                    </a:cubicBezTo>
                    <a:cubicBezTo>
                      <a:pt x="422923" y="8890"/>
                      <a:pt x="984954" y="6350"/>
                      <a:pt x="1015972" y="5080"/>
                    </a:cubicBezTo>
                    <a:cubicBezTo>
                      <a:pt x="1045748" y="3810"/>
                      <a:pt x="1075525" y="2540"/>
                      <a:pt x="1106542" y="2540"/>
                    </a:cubicBezTo>
                    <a:cubicBezTo>
                      <a:pt x="1157410" y="1270"/>
                      <a:pt x="1207038" y="0"/>
                      <a:pt x="1257906" y="0"/>
                    </a:cubicBezTo>
                    <a:cubicBezTo>
                      <a:pt x="1278998" y="0"/>
                      <a:pt x="1301330" y="2540"/>
                      <a:pt x="1322422" y="2540"/>
                    </a:cubicBezTo>
                    <a:cubicBezTo>
                      <a:pt x="1380734" y="3810"/>
                      <a:pt x="1440287" y="5080"/>
                      <a:pt x="1498599" y="7620"/>
                    </a:cubicBezTo>
                    <a:cubicBezTo>
                      <a:pt x="1529617" y="8890"/>
                      <a:pt x="1560634" y="12700"/>
                      <a:pt x="1591651" y="16510"/>
                    </a:cubicBezTo>
                    <a:lnTo>
                      <a:pt x="1612808" y="16510"/>
                    </a:lnTo>
                    <a:cubicBezTo>
                      <a:pt x="1624238" y="17780"/>
                      <a:pt x="1633128" y="20320"/>
                      <a:pt x="1643288" y="21590"/>
                    </a:cubicBezTo>
                    <a:close/>
                    <a:moveTo>
                      <a:pt x="1653448" y="369702"/>
                    </a:moveTo>
                    <a:cubicBezTo>
                      <a:pt x="1654718" y="353192"/>
                      <a:pt x="1655988" y="340492"/>
                      <a:pt x="1655988" y="327792"/>
                    </a:cubicBezTo>
                    <a:cubicBezTo>
                      <a:pt x="1654718" y="313861"/>
                      <a:pt x="1653448" y="302333"/>
                      <a:pt x="1653448" y="289935"/>
                    </a:cubicBezTo>
                    <a:cubicBezTo>
                      <a:pt x="1653448" y="284280"/>
                      <a:pt x="1655988" y="278625"/>
                      <a:pt x="1654718" y="272969"/>
                    </a:cubicBezTo>
                    <a:cubicBezTo>
                      <a:pt x="1654718" y="267749"/>
                      <a:pt x="1653448" y="262311"/>
                      <a:pt x="1652178" y="257091"/>
                    </a:cubicBezTo>
                    <a:cubicBezTo>
                      <a:pt x="1647098" y="249043"/>
                      <a:pt x="1635668" y="82429"/>
                      <a:pt x="1635668" y="74381"/>
                    </a:cubicBezTo>
                    <a:cubicBezTo>
                      <a:pt x="1633128" y="67638"/>
                      <a:pt x="1630588" y="60678"/>
                      <a:pt x="1628048" y="53935"/>
                    </a:cubicBezTo>
                    <a:cubicBezTo>
                      <a:pt x="1626778" y="44450"/>
                      <a:pt x="1625508" y="43180"/>
                      <a:pt x="1609021" y="41910"/>
                    </a:cubicBezTo>
                    <a:cubicBezTo>
                      <a:pt x="1605299" y="41910"/>
                      <a:pt x="1602817" y="41910"/>
                      <a:pt x="1599095" y="40640"/>
                    </a:cubicBezTo>
                    <a:cubicBezTo>
                      <a:pt x="1568078" y="36830"/>
                      <a:pt x="1535820" y="31750"/>
                      <a:pt x="1504803" y="30480"/>
                    </a:cubicBezTo>
                    <a:cubicBezTo>
                      <a:pt x="1429121" y="26670"/>
                      <a:pt x="1352198" y="25400"/>
                      <a:pt x="1276516" y="22860"/>
                    </a:cubicBezTo>
                    <a:lnTo>
                      <a:pt x="1187187" y="22860"/>
                    </a:lnTo>
                    <a:cubicBezTo>
                      <a:pt x="1147485" y="22860"/>
                      <a:pt x="1107783" y="22860"/>
                      <a:pt x="1069321" y="24130"/>
                    </a:cubicBezTo>
                    <a:cubicBezTo>
                      <a:pt x="1035823" y="25400"/>
                      <a:pt x="471310" y="29210"/>
                      <a:pt x="437811" y="29210"/>
                    </a:cubicBezTo>
                    <a:cubicBezTo>
                      <a:pt x="383221" y="29210"/>
                      <a:pt x="328630" y="26670"/>
                      <a:pt x="274040" y="33020"/>
                    </a:cubicBezTo>
                    <a:cubicBezTo>
                      <a:pt x="245504" y="36830"/>
                      <a:pt x="218209" y="36830"/>
                      <a:pt x="190914" y="38100"/>
                    </a:cubicBezTo>
                    <a:cubicBezTo>
                      <a:pt x="143768" y="41910"/>
                      <a:pt x="96622" y="45720"/>
                      <a:pt x="49475" y="50800"/>
                    </a:cubicBezTo>
                    <a:cubicBezTo>
                      <a:pt x="36830" y="50800"/>
                      <a:pt x="34290" y="52195"/>
                      <a:pt x="33020" y="54805"/>
                    </a:cubicBezTo>
                    <a:cubicBezTo>
                      <a:pt x="31750" y="58720"/>
                      <a:pt x="31750" y="62635"/>
                      <a:pt x="30480" y="66550"/>
                    </a:cubicBezTo>
                    <a:cubicBezTo>
                      <a:pt x="29210" y="73076"/>
                      <a:pt x="26670" y="79384"/>
                      <a:pt x="25400" y="85909"/>
                    </a:cubicBezTo>
                    <a:cubicBezTo>
                      <a:pt x="20320" y="92869"/>
                      <a:pt x="26670" y="262964"/>
                      <a:pt x="29210" y="269924"/>
                    </a:cubicBezTo>
                    <a:cubicBezTo>
                      <a:pt x="29210" y="277319"/>
                      <a:pt x="29210" y="284932"/>
                      <a:pt x="30480" y="292328"/>
                    </a:cubicBezTo>
                    <a:cubicBezTo>
                      <a:pt x="30480" y="297766"/>
                      <a:pt x="33020" y="303203"/>
                      <a:pt x="33020" y="308641"/>
                    </a:cubicBezTo>
                    <a:cubicBezTo>
                      <a:pt x="33020" y="314514"/>
                      <a:pt x="33020" y="320387"/>
                      <a:pt x="31750" y="327792"/>
                    </a:cubicBezTo>
                    <a:lnTo>
                      <a:pt x="31750" y="337952"/>
                    </a:lnTo>
                    <a:cubicBezTo>
                      <a:pt x="31750" y="348112"/>
                      <a:pt x="35560" y="351922"/>
                      <a:pt x="44450" y="351922"/>
                    </a:cubicBezTo>
                    <a:cubicBezTo>
                      <a:pt x="60642" y="351922"/>
                      <a:pt x="78011" y="353192"/>
                      <a:pt x="94140" y="353192"/>
                    </a:cubicBezTo>
                    <a:cubicBezTo>
                      <a:pt x="117713" y="353192"/>
                      <a:pt x="142527" y="350652"/>
                      <a:pt x="166100" y="353192"/>
                    </a:cubicBezTo>
                    <a:cubicBezTo>
                      <a:pt x="204562" y="357002"/>
                      <a:pt x="243023" y="359542"/>
                      <a:pt x="281484" y="358272"/>
                    </a:cubicBezTo>
                    <a:cubicBezTo>
                      <a:pt x="306298" y="357002"/>
                      <a:pt x="329871" y="359542"/>
                      <a:pt x="354685" y="359542"/>
                    </a:cubicBezTo>
                    <a:cubicBezTo>
                      <a:pt x="390665" y="359542"/>
                      <a:pt x="426645" y="358272"/>
                      <a:pt x="462625" y="359542"/>
                    </a:cubicBezTo>
                    <a:cubicBezTo>
                      <a:pt x="515974" y="360812"/>
                      <a:pt x="1101579" y="350652"/>
                      <a:pt x="1156170" y="353192"/>
                    </a:cubicBezTo>
                    <a:cubicBezTo>
                      <a:pt x="1179743" y="354462"/>
                      <a:pt x="1203316" y="355732"/>
                      <a:pt x="1225648" y="355732"/>
                    </a:cubicBezTo>
                    <a:cubicBezTo>
                      <a:pt x="1266591" y="358272"/>
                      <a:pt x="1306293" y="354462"/>
                      <a:pt x="1347235" y="358272"/>
                    </a:cubicBezTo>
                    <a:cubicBezTo>
                      <a:pt x="1380734" y="360812"/>
                      <a:pt x="1414233" y="360812"/>
                      <a:pt x="1447731" y="363352"/>
                    </a:cubicBezTo>
                    <a:cubicBezTo>
                      <a:pt x="1497359" y="367162"/>
                      <a:pt x="1546986" y="369702"/>
                      <a:pt x="1596614" y="370972"/>
                    </a:cubicBezTo>
                    <a:cubicBezTo>
                      <a:pt x="1615348" y="370972"/>
                      <a:pt x="1633128" y="369702"/>
                      <a:pt x="1653448" y="369702"/>
                    </a:cubicBezTo>
                    <a:close/>
                  </a:path>
                </a:pathLst>
              </a:custGeom>
              <a:solidFill>
                <a:srgbClr val="2C2C2E"/>
              </a:solidFill>
            </p:spPr>
          </p:sp>
        </p:grpSp>
        <p:grpSp>
          <p:nvGrpSpPr>
            <p:cNvPr name="Group 18" id="18"/>
            <p:cNvGrpSpPr/>
            <p:nvPr/>
          </p:nvGrpSpPr>
          <p:grpSpPr>
            <a:xfrm rot="0">
              <a:off x="2550194" y="7375777"/>
              <a:ext cx="3498656" cy="1678090"/>
              <a:chOff x="0" y="0"/>
              <a:chExt cx="1997799" cy="958221"/>
            </a:xfrm>
          </p:grpSpPr>
          <p:sp>
            <p:nvSpPr>
              <p:cNvPr name="Freeform 19" id="19"/>
              <p:cNvSpPr/>
              <p:nvPr/>
            </p:nvSpPr>
            <p:spPr>
              <a:xfrm flipH="false" flipV="false" rot="0">
                <a:off x="38100" y="44450"/>
                <a:ext cx="1960969" cy="913771"/>
              </a:xfrm>
              <a:custGeom>
                <a:avLst/>
                <a:gdLst/>
                <a:ahLst/>
                <a:cxnLst/>
                <a:rect r="r" b="b" t="t" l="l"/>
                <a:pathLst>
                  <a:path h="913771" w="1960969">
                    <a:moveTo>
                      <a:pt x="2540" y="883291"/>
                    </a:moveTo>
                    <a:cubicBezTo>
                      <a:pt x="0" y="892181"/>
                      <a:pt x="5080" y="898531"/>
                      <a:pt x="15340" y="899801"/>
                    </a:cubicBezTo>
                    <a:cubicBezTo>
                      <a:pt x="27098" y="901071"/>
                      <a:pt x="37386" y="901071"/>
                      <a:pt x="49143" y="901071"/>
                    </a:cubicBezTo>
                    <a:cubicBezTo>
                      <a:pt x="96174" y="902341"/>
                      <a:pt x="143204" y="902341"/>
                      <a:pt x="191704" y="903611"/>
                    </a:cubicBezTo>
                    <a:cubicBezTo>
                      <a:pt x="218159" y="904881"/>
                      <a:pt x="244613" y="906151"/>
                      <a:pt x="269598" y="907421"/>
                    </a:cubicBezTo>
                    <a:cubicBezTo>
                      <a:pt x="313689" y="908691"/>
                      <a:pt x="356311" y="908691"/>
                      <a:pt x="400402" y="909961"/>
                    </a:cubicBezTo>
                    <a:cubicBezTo>
                      <a:pt x="418038" y="909961"/>
                      <a:pt x="434205" y="909961"/>
                      <a:pt x="451841" y="908691"/>
                    </a:cubicBezTo>
                    <a:cubicBezTo>
                      <a:pt x="459190" y="908691"/>
                      <a:pt x="468008" y="907421"/>
                      <a:pt x="475356" y="907421"/>
                    </a:cubicBezTo>
                    <a:cubicBezTo>
                      <a:pt x="504750" y="908691"/>
                      <a:pt x="1092631" y="899801"/>
                      <a:pt x="1122025" y="901071"/>
                    </a:cubicBezTo>
                    <a:cubicBezTo>
                      <a:pt x="1163176" y="902341"/>
                      <a:pt x="1276343" y="902341"/>
                      <a:pt x="1317495" y="902341"/>
                    </a:cubicBezTo>
                    <a:cubicBezTo>
                      <a:pt x="1333662" y="902341"/>
                      <a:pt x="1348358" y="901071"/>
                      <a:pt x="1364525" y="901071"/>
                    </a:cubicBezTo>
                    <a:lnTo>
                      <a:pt x="1443889" y="904881"/>
                    </a:lnTo>
                    <a:cubicBezTo>
                      <a:pt x="1501207" y="907421"/>
                      <a:pt x="1557056" y="904881"/>
                      <a:pt x="1614374" y="908691"/>
                    </a:cubicBezTo>
                    <a:cubicBezTo>
                      <a:pt x="1709905" y="913771"/>
                      <a:pt x="1806905" y="907421"/>
                      <a:pt x="1896199" y="912501"/>
                    </a:cubicBezTo>
                    <a:cubicBezTo>
                      <a:pt x="1916519" y="913771"/>
                      <a:pt x="1936839" y="912501"/>
                      <a:pt x="1959699" y="912501"/>
                    </a:cubicBezTo>
                    <a:lnTo>
                      <a:pt x="1959699" y="852811"/>
                    </a:lnTo>
                    <a:cubicBezTo>
                      <a:pt x="1958429" y="805783"/>
                      <a:pt x="1957159" y="774658"/>
                      <a:pt x="1957159" y="741588"/>
                    </a:cubicBezTo>
                    <a:cubicBezTo>
                      <a:pt x="1957159" y="703331"/>
                      <a:pt x="1960969" y="664425"/>
                      <a:pt x="1954619" y="626168"/>
                    </a:cubicBezTo>
                    <a:cubicBezTo>
                      <a:pt x="1946999" y="600879"/>
                      <a:pt x="1935569" y="102236"/>
                      <a:pt x="1935569" y="76947"/>
                    </a:cubicBezTo>
                    <a:cubicBezTo>
                      <a:pt x="1933029" y="59440"/>
                      <a:pt x="1931759" y="41284"/>
                      <a:pt x="1929219" y="23776"/>
                    </a:cubicBezTo>
                    <a:cubicBezTo>
                      <a:pt x="1929219" y="18589"/>
                      <a:pt x="1927949" y="13401"/>
                      <a:pt x="1926679" y="6350"/>
                    </a:cubicBezTo>
                    <a:cubicBezTo>
                      <a:pt x="1916519" y="3810"/>
                      <a:pt x="1907629" y="2540"/>
                      <a:pt x="1897469" y="1270"/>
                    </a:cubicBezTo>
                    <a:cubicBezTo>
                      <a:pt x="1889849" y="0"/>
                      <a:pt x="1882229" y="1270"/>
                      <a:pt x="1875879" y="1270"/>
                    </a:cubicBezTo>
                    <a:lnTo>
                      <a:pt x="7992" y="6350"/>
                    </a:lnTo>
                    <a:lnTo>
                      <a:pt x="2540" y="883291"/>
                    </a:lnTo>
                    <a:close/>
                  </a:path>
                </a:pathLst>
              </a:custGeom>
              <a:solidFill>
                <a:srgbClr val="9E9E9E"/>
              </a:solidFill>
            </p:spPr>
          </p:sp>
          <p:sp>
            <p:nvSpPr>
              <p:cNvPr name="Freeform 20" id="20"/>
              <p:cNvSpPr/>
              <p:nvPr/>
            </p:nvSpPr>
            <p:spPr>
              <a:xfrm flipH="false" flipV="false" rot="0">
                <a:off x="11430" y="16510"/>
                <a:ext cx="1936839" cy="903611"/>
              </a:xfrm>
              <a:custGeom>
                <a:avLst/>
                <a:gdLst/>
                <a:ahLst/>
                <a:cxnLst/>
                <a:rect r="r" b="b" t="t" l="l"/>
                <a:pathLst>
                  <a:path h="903611" w="1936839">
                    <a:moveTo>
                      <a:pt x="1936839" y="903611"/>
                    </a:moveTo>
                    <a:lnTo>
                      <a:pt x="0" y="895991"/>
                    </a:lnTo>
                    <a:lnTo>
                      <a:pt x="0" y="322760"/>
                    </a:lnTo>
                    <a:lnTo>
                      <a:pt x="7620" y="20320"/>
                    </a:lnTo>
                    <a:lnTo>
                      <a:pt x="964982" y="0"/>
                    </a:lnTo>
                    <a:lnTo>
                      <a:pt x="1915249" y="8890"/>
                    </a:lnTo>
                    <a:close/>
                  </a:path>
                </a:pathLst>
              </a:custGeom>
              <a:solidFill>
                <a:srgbClr val="EFEFEF"/>
              </a:solidFill>
            </p:spPr>
          </p:sp>
          <p:sp>
            <p:nvSpPr>
              <p:cNvPr name="Freeform 21" id="21"/>
              <p:cNvSpPr/>
              <p:nvPr/>
            </p:nvSpPr>
            <p:spPr>
              <a:xfrm flipH="false" flipV="false" rot="0">
                <a:off x="-3810" y="0"/>
                <a:ext cx="1966049" cy="930281"/>
              </a:xfrm>
              <a:custGeom>
                <a:avLst/>
                <a:gdLst/>
                <a:ahLst/>
                <a:cxnLst/>
                <a:rect r="r" b="b" t="t" l="l"/>
                <a:pathLst>
                  <a:path h="930281" w="1966049">
                    <a:moveTo>
                      <a:pt x="1931759" y="21590"/>
                    </a:moveTo>
                    <a:cubicBezTo>
                      <a:pt x="1933029" y="34290"/>
                      <a:pt x="1933029" y="44450"/>
                      <a:pt x="1934299" y="53312"/>
                    </a:cubicBezTo>
                    <a:cubicBezTo>
                      <a:pt x="1936839" y="70820"/>
                      <a:pt x="1938109" y="88976"/>
                      <a:pt x="1940649" y="106483"/>
                    </a:cubicBezTo>
                    <a:cubicBezTo>
                      <a:pt x="1940649" y="131772"/>
                      <a:pt x="1953349" y="630415"/>
                      <a:pt x="1959699" y="655704"/>
                    </a:cubicBezTo>
                    <a:cubicBezTo>
                      <a:pt x="1966049" y="693961"/>
                      <a:pt x="1962239" y="732867"/>
                      <a:pt x="1962239" y="771124"/>
                    </a:cubicBezTo>
                    <a:cubicBezTo>
                      <a:pt x="1962239" y="804843"/>
                      <a:pt x="1963509" y="835968"/>
                      <a:pt x="1964779" y="869321"/>
                    </a:cubicBezTo>
                    <a:lnTo>
                      <a:pt x="1964779" y="929011"/>
                    </a:lnTo>
                    <a:cubicBezTo>
                      <a:pt x="1941919" y="929011"/>
                      <a:pt x="1921599" y="930281"/>
                      <a:pt x="1901279" y="929011"/>
                    </a:cubicBezTo>
                    <a:cubicBezTo>
                      <a:pt x="1806194" y="923931"/>
                      <a:pt x="1709194" y="930281"/>
                      <a:pt x="1613663" y="925201"/>
                    </a:cubicBezTo>
                    <a:cubicBezTo>
                      <a:pt x="1556345" y="921391"/>
                      <a:pt x="1500496" y="923931"/>
                      <a:pt x="1443178" y="921391"/>
                    </a:cubicBezTo>
                    <a:lnTo>
                      <a:pt x="1363814" y="917581"/>
                    </a:lnTo>
                    <a:cubicBezTo>
                      <a:pt x="1347647" y="917581"/>
                      <a:pt x="1332950" y="918851"/>
                      <a:pt x="1316783" y="918851"/>
                    </a:cubicBezTo>
                    <a:cubicBezTo>
                      <a:pt x="1275632" y="917581"/>
                      <a:pt x="1162465" y="918851"/>
                      <a:pt x="1121313" y="917581"/>
                    </a:cubicBezTo>
                    <a:cubicBezTo>
                      <a:pt x="1091919" y="916311"/>
                      <a:pt x="504039" y="925201"/>
                      <a:pt x="474645" y="923931"/>
                    </a:cubicBezTo>
                    <a:cubicBezTo>
                      <a:pt x="467296" y="923931"/>
                      <a:pt x="458478" y="925201"/>
                      <a:pt x="451130" y="925201"/>
                    </a:cubicBezTo>
                    <a:cubicBezTo>
                      <a:pt x="433493" y="925201"/>
                      <a:pt x="417327" y="926471"/>
                      <a:pt x="399690" y="926471"/>
                    </a:cubicBezTo>
                    <a:cubicBezTo>
                      <a:pt x="355599" y="926471"/>
                      <a:pt x="312978" y="925201"/>
                      <a:pt x="268887" y="923931"/>
                    </a:cubicBezTo>
                    <a:cubicBezTo>
                      <a:pt x="242432" y="922661"/>
                      <a:pt x="215978" y="921391"/>
                      <a:pt x="190993" y="920121"/>
                    </a:cubicBezTo>
                    <a:cubicBezTo>
                      <a:pt x="143962" y="918851"/>
                      <a:pt x="96932" y="917581"/>
                      <a:pt x="48432" y="917581"/>
                    </a:cubicBezTo>
                    <a:cubicBezTo>
                      <a:pt x="38100" y="917581"/>
                      <a:pt x="29210" y="917581"/>
                      <a:pt x="19050" y="916311"/>
                    </a:cubicBezTo>
                    <a:cubicBezTo>
                      <a:pt x="10160" y="915041"/>
                      <a:pt x="5080" y="908691"/>
                      <a:pt x="7620" y="899801"/>
                    </a:cubicBezTo>
                    <a:cubicBezTo>
                      <a:pt x="16510" y="868389"/>
                      <a:pt x="12700" y="852178"/>
                      <a:pt x="11430" y="835319"/>
                    </a:cubicBezTo>
                    <a:cubicBezTo>
                      <a:pt x="10160" y="800952"/>
                      <a:pt x="6350" y="767234"/>
                      <a:pt x="7620" y="732867"/>
                    </a:cubicBezTo>
                    <a:cubicBezTo>
                      <a:pt x="5080" y="690071"/>
                      <a:pt x="0" y="160303"/>
                      <a:pt x="7620" y="116858"/>
                    </a:cubicBezTo>
                    <a:cubicBezTo>
                      <a:pt x="8890" y="108429"/>
                      <a:pt x="7620" y="99351"/>
                      <a:pt x="8890" y="90921"/>
                    </a:cubicBezTo>
                    <a:cubicBezTo>
                      <a:pt x="10160" y="77304"/>
                      <a:pt x="12700" y="62390"/>
                      <a:pt x="13970" y="44450"/>
                    </a:cubicBezTo>
                    <a:cubicBezTo>
                      <a:pt x="13970" y="41910"/>
                      <a:pt x="15240" y="39370"/>
                      <a:pt x="16510" y="38100"/>
                    </a:cubicBezTo>
                    <a:cubicBezTo>
                      <a:pt x="38100" y="35560"/>
                      <a:pt x="60189" y="30480"/>
                      <a:pt x="83705" y="29210"/>
                    </a:cubicBezTo>
                    <a:cubicBezTo>
                      <a:pt x="123387" y="25400"/>
                      <a:pt x="163068" y="22860"/>
                      <a:pt x="204220" y="20320"/>
                    </a:cubicBezTo>
                    <a:cubicBezTo>
                      <a:pt x="232144" y="17780"/>
                      <a:pt x="260069" y="16510"/>
                      <a:pt x="286523" y="13970"/>
                    </a:cubicBezTo>
                    <a:cubicBezTo>
                      <a:pt x="312978" y="11430"/>
                      <a:pt x="340902" y="8890"/>
                      <a:pt x="367357" y="8890"/>
                    </a:cubicBezTo>
                    <a:cubicBezTo>
                      <a:pt x="396751" y="7620"/>
                      <a:pt x="426145" y="10160"/>
                      <a:pt x="455539" y="8890"/>
                    </a:cubicBezTo>
                    <a:cubicBezTo>
                      <a:pt x="492281" y="8890"/>
                      <a:pt x="1158056" y="6350"/>
                      <a:pt x="1194798" y="5080"/>
                    </a:cubicBezTo>
                    <a:cubicBezTo>
                      <a:pt x="1230071" y="3810"/>
                      <a:pt x="1265344" y="2540"/>
                      <a:pt x="1302086" y="2540"/>
                    </a:cubicBezTo>
                    <a:cubicBezTo>
                      <a:pt x="1362344" y="1270"/>
                      <a:pt x="1421132" y="0"/>
                      <a:pt x="1481390" y="0"/>
                    </a:cubicBezTo>
                    <a:cubicBezTo>
                      <a:pt x="1506375" y="0"/>
                      <a:pt x="1532829" y="2540"/>
                      <a:pt x="1557814" y="2540"/>
                    </a:cubicBezTo>
                    <a:cubicBezTo>
                      <a:pt x="1626890" y="3810"/>
                      <a:pt x="1697436" y="5080"/>
                      <a:pt x="1766512" y="7620"/>
                    </a:cubicBezTo>
                    <a:cubicBezTo>
                      <a:pt x="1803254" y="8890"/>
                      <a:pt x="1839997" y="12700"/>
                      <a:pt x="1876739" y="16510"/>
                    </a:cubicBezTo>
                    <a:lnTo>
                      <a:pt x="1901279" y="16510"/>
                    </a:lnTo>
                    <a:cubicBezTo>
                      <a:pt x="1912709" y="17780"/>
                      <a:pt x="1921599" y="20320"/>
                      <a:pt x="1931759" y="21590"/>
                    </a:cubicBezTo>
                    <a:close/>
                    <a:moveTo>
                      <a:pt x="1941919" y="912501"/>
                    </a:moveTo>
                    <a:cubicBezTo>
                      <a:pt x="1943189" y="895991"/>
                      <a:pt x="1944459" y="883291"/>
                      <a:pt x="1944459" y="870591"/>
                    </a:cubicBezTo>
                    <a:cubicBezTo>
                      <a:pt x="1943189" y="832725"/>
                      <a:pt x="1941919" y="798359"/>
                      <a:pt x="1941919" y="761398"/>
                    </a:cubicBezTo>
                    <a:cubicBezTo>
                      <a:pt x="1941919" y="744539"/>
                      <a:pt x="1944459" y="727680"/>
                      <a:pt x="1943189" y="710821"/>
                    </a:cubicBezTo>
                    <a:cubicBezTo>
                      <a:pt x="1943189" y="695258"/>
                      <a:pt x="1941919" y="679047"/>
                      <a:pt x="1940649" y="663485"/>
                    </a:cubicBezTo>
                    <a:cubicBezTo>
                      <a:pt x="1935569" y="639493"/>
                      <a:pt x="1924139" y="142795"/>
                      <a:pt x="1924139" y="118804"/>
                    </a:cubicBezTo>
                    <a:cubicBezTo>
                      <a:pt x="1921599" y="98702"/>
                      <a:pt x="1919059" y="77952"/>
                      <a:pt x="1916519" y="57851"/>
                    </a:cubicBezTo>
                    <a:cubicBezTo>
                      <a:pt x="1915249" y="44450"/>
                      <a:pt x="1913979" y="43180"/>
                      <a:pt x="1897315" y="41910"/>
                    </a:cubicBezTo>
                    <a:cubicBezTo>
                      <a:pt x="1892906" y="41910"/>
                      <a:pt x="1889967" y="41910"/>
                      <a:pt x="1885558" y="40640"/>
                    </a:cubicBezTo>
                    <a:cubicBezTo>
                      <a:pt x="1848815" y="36830"/>
                      <a:pt x="1810603" y="31750"/>
                      <a:pt x="1773860" y="30480"/>
                    </a:cubicBezTo>
                    <a:cubicBezTo>
                      <a:pt x="1684209" y="26670"/>
                      <a:pt x="1593087" y="25400"/>
                      <a:pt x="1503435" y="22860"/>
                    </a:cubicBezTo>
                    <a:lnTo>
                      <a:pt x="1397617" y="22860"/>
                    </a:lnTo>
                    <a:cubicBezTo>
                      <a:pt x="1350587" y="22860"/>
                      <a:pt x="1303556" y="22860"/>
                      <a:pt x="1257995" y="24130"/>
                    </a:cubicBezTo>
                    <a:cubicBezTo>
                      <a:pt x="1218314" y="25400"/>
                      <a:pt x="549600" y="29210"/>
                      <a:pt x="509918" y="29210"/>
                    </a:cubicBezTo>
                    <a:cubicBezTo>
                      <a:pt x="445251" y="29210"/>
                      <a:pt x="380584" y="26670"/>
                      <a:pt x="315917" y="33020"/>
                    </a:cubicBezTo>
                    <a:cubicBezTo>
                      <a:pt x="282114" y="36830"/>
                      <a:pt x="249781" y="36830"/>
                      <a:pt x="217447" y="38100"/>
                    </a:cubicBezTo>
                    <a:cubicBezTo>
                      <a:pt x="161599" y="41910"/>
                      <a:pt x="105750" y="45720"/>
                      <a:pt x="49902" y="50800"/>
                    </a:cubicBezTo>
                    <a:cubicBezTo>
                      <a:pt x="36830" y="50800"/>
                      <a:pt x="34290" y="52664"/>
                      <a:pt x="33020" y="60445"/>
                    </a:cubicBezTo>
                    <a:cubicBezTo>
                      <a:pt x="31750" y="72117"/>
                      <a:pt x="31750" y="83788"/>
                      <a:pt x="30480" y="95460"/>
                    </a:cubicBezTo>
                    <a:cubicBezTo>
                      <a:pt x="29210" y="114913"/>
                      <a:pt x="26670" y="133717"/>
                      <a:pt x="25400" y="153170"/>
                    </a:cubicBezTo>
                    <a:cubicBezTo>
                      <a:pt x="20320" y="173920"/>
                      <a:pt x="26670" y="680993"/>
                      <a:pt x="29210" y="701742"/>
                    </a:cubicBezTo>
                    <a:cubicBezTo>
                      <a:pt x="29210" y="723789"/>
                      <a:pt x="29210" y="746484"/>
                      <a:pt x="30480" y="768531"/>
                    </a:cubicBezTo>
                    <a:cubicBezTo>
                      <a:pt x="30480" y="784742"/>
                      <a:pt x="33020" y="800952"/>
                      <a:pt x="33020" y="817163"/>
                    </a:cubicBezTo>
                    <a:cubicBezTo>
                      <a:pt x="33020" y="834671"/>
                      <a:pt x="33020" y="852178"/>
                      <a:pt x="31750" y="870591"/>
                    </a:cubicBezTo>
                    <a:lnTo>
                      <a:pt x="31750" y="880751"/>
                    </a:lnTo>
                    <a:cubicBezTo>
                      <a:pt x="31750" y="890911"/>
                      <a:pt x="35560" y="894721"/>
                      <a:pt x="44450" y="894721"/>
                    </a:cubicBezTo>
                    <a:cubicBezTo>
                      <a:pt x="63129" y="894721"/>
                      <a:pt x="83705" y="895991"/>
                      <a:pt x="102811" y="895991"/>
                    </a:cubicBezTo>
                    <a:cubicBezTo>
                      <a:pt x="130735" y="895991"/>
                      <a:pt x="160129" y="893451"/>
                      <a:pt x="188053" y="895991"/>
                    </a:cubicBezTo>
                    <a:cubicBezTo>
                      <a:pt x="233614" y="899801"/>
                      <a:pt x="279175" y="902341"/>
                      <a:pt x="324736" y="901071"/>
                    </a:cubicBezTo>
                    <a:cubicBezTo>
                      <a:pt x="354130" y="899801"/>
                      <a:pt x="382054" y="902341"/>
                      <a:pt x="411448" y="902341"/>
                    </a:cubicBezTo>
                    <a:cubicBezTo>
                      <a:pt x="454069" y="902341"/>
                      <a:pt x="496691" y="901071"/>
                      <a:pt x="539312" y="902341"/>
                    </a:cubicBezTo>
                    <a:cubicBezTo>
                      <a:pt x="602509" y="903611"/>
                      <a:pt x="1296208" y="893451"/>
                      <a:pt x="1360875" y="895991"/>
                    </a:cubicBezTo>
                    <a:cubicBezTo>
                      <a:pt x="1388799" y="897261"/>
                      <a:pt x="1416723" y="898531"/>
                      <a:pt x="1443178" y="898531"/>
                    </a:cubicBezTo>
                    <a:cubicBezTo>
                      <a:pt x="1491678" y="901071"/>
                      <a:pt x="1538708" y="897261"/>
                      <a:pt x="1587208" y="901071"/>
                    </a:cubicBezTo>
                    <a:cubicBezTo>
                      <a:pt x="1626890" y="903611"/>
                      <a:pt x="1666572" y="903611"/>
                      <a:pt x="1706254" y="906151"/>
                    </a:cubicBezTo>
                    <a:cubicBezTo>
                      <a:pt x="1765042" y="909961"/>
                      <a:pt x="1823830" y="912501"/>
                      <a:pt x="1882618" y="913771"/>
                    </a:cubicBezTo>
                    <a:cubicBezTo>
                      <a:pt x="1903819" y="913771"/>
                      <a:pt x="1921599" y="912501"/>
                      <a:pt x="1941919" y="912501"/>
                    </a:cubicBezTo>
                    <a:close/>
                  </a:path>
                </a:pathLst>
              </a:custGeom>
              <a:solidFill>
                <a:srgbClr val="2C2C2E"/>
              </a:solidFill>
            </p:spPr>
          </p:sp>
        </p:grpSp>
        <p:sp>
          <p:nvSpPr>
            <p:cNvPr name="Freeform 22" id="22"/>
            <p:cNvSpPr/>
            <p:nvPr/>
          </p:nvSpPr>
          <p:spPr>
            <a:xfrm flipH="false" flipV="false" rot="1353833">
              <a:off x="9394577" y="2267882"/>
              <a:ext cx="2041817" cy="2296522"/>
            </a:xfrm>
            <a:custGeom>
              <a:avLst/>
              <a:gdLst/>
              <a:ahLst/>
              <a:cxnLst/>
              <a:rect r="r" b="b" t="t" l="l"/>
              <a:pathLst>
                <a:path h="2296522" w="2041817">
                  <a:moveTo>
                    <a:pt x="0" y="0"/>
                  </a:moveTo>
                  <a:lnTo>
                    <a:pt x="2041817" y="0"/>
                  </a:lnTo>
                  <a:lnTo>
                    <a:pt x="2041817" y="2296522"/>
                  </a:lnTo>
                  <a:lnTo>
                    <a:pt x="0" y="22965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3873303" y="6886060"/>
              <a:ext cx="852438" cy="788196"/>
            </a:xfrm>
            <a:custGeom>
              <a:avLst/>
              <a:gdLst/>
              <a:ahLst/>
              <a:cxnLst/>
              <a:rect r="r" b="b" t="t" l="l"/>
              <a:pathLst>
                <a:path h="788196" w="852438">
                  <a:moveTo>
                    <a:pt x="0" y="0"/>
                  </a:moveTo>
                  <a:lnTo>
                    <a:pt x="852438" y="0"/>
                  </a:lnTo>
                  <a:lnTo>
                    <a:pt x="852438" y="788196"/>
                  </a:lnTo>
                  <a:lnTo>
                    <a:pt x="0" y="7881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275314">
              <a:off x="3903110" y="6913881"/>
              <a:ext cx="792260" cy="732554"/>
            </a:xfrm>
            <a:custGeom>
              <a:avLst/>
              <a:gdLst/>
              <a:ahLst/>
              <a:cxnLst/>
              <a:rect r="r" b="b" t="t" l="l"/>
              <a:pathLst>
                <a:path h="732554" w="792260">
                  <a:moveTo>
                    <a:pt x="0" y="0"/>
                  </a:moveTo>
                  <a:lnTo>
                    <a:pt x="792260" y="0"/>
                  </a:lnTo>
                  <a:lnTo>
                    <a:pt x="792260" y="732554"/>
                  </a:lnTo>
                  <a:lnTo>
                    <a:pt x="0" y="7325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5" id="25"/>
            <p:cNvSpPr/>
            <p:nvPr/>
          </p:nvSpPr>
          <p:spPr>
            <a:xfrm flipH="false" flipV="false" rot="0">
              <a:off x="4037428" y="6968990"/>
              <a:ext cx="524189" cy="622336"/>
            </a:xfrm>
            <a:custGeom>
              <a:avLst/>
              <a:gdLst/>
              <a:ahLst/>
              <a:cxnLst/>
              <a:rect r="r" b="b" t="t" l="l"/>
              <a:pathLst>
                <a:path h="622336" w="524189">
                  <a:moveTo>
                    <a:pt x="0" y="0"/>
                  </a:moveTo>
                  <a:lnTo>
                    <a:pt x="524188" y="0"/>
                  </a:lnTo>
                  <a:lnTo>
                    <a:pt x="524188" y="622336"/>
                  </a:lnTo>
                  <a:lnTo>
                    <a:pt x="0" y="622336"/>
                  </a:lnTo>
                  <a:lnTo>
                    <a:pt x="0" y="0"/>
                  </a:lnTo>
                  <a:close/>
                </a:path>
              </a:pathLst>
            </a:custGeom>
            <a:blipFill>
              <a:blip r:embed="rId10"/>
              <a:stretch>
                <a:fillRect l="0" t="0" r="-518413" b="-28583"/>
              </a:stretch>
            </a:blipFill>
          </p:spPr>
        </p:sp>
        <p:sp>
          <p:nvSpPr>
            <p:cNvPr name="Freeform 26" id="26"/>
            <p:cNvSpPr/>
            <p:nvPr/>
          </p:nvSpPr>
          <p:spPr>
            <a:xfrm flipH="false" flipV="false" rot="0">
              <a:off x="7220640" y="2695"/>
              <a:ext cx="852438" cy="788196"/>
            </a:xfrm>
            <a:custGeom>
              <a:avLst/>
              <a:gdLst/>
              <a:ahLst/>
              <a:cxnLst/>
              <a:rect r="r" b="b" t="t" l="l"/>
              <a:pathLst>
                <a:path h="788196" w="852438">
                  <a:moveTo>
                    <a:pt x="0" y="0"/>
                  </a:moveTo>
                  <a:lnTo>
                    <a:pt x="852438" y="0"/>
                  </a:lnTo>
                  <a:lnTo>
                    <a:pt x="852438" y="788197"/>
                  </a:lnTo>
                  <a:lnTo>
                    <a:pt x="0" y="7881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7" id="27"/>
            <p:cNvSpPr/>
            <p:nvPr/>
          </p:nvSpPr>
          <p:spPr>
            <a:xfrm flipH="false" flipV="false" rot="-275314">
              <a:off x="7250446" y="30517"/>
              <a:ext cx="792260" cy="732554"/>
            </a:xfrm>
            <a:custGeom>
              <a:avLst/>
              <a:gdLst/>
              <a:ahLst/>
              <a:cxnLst/>
              <a:rect r="r" b="b" t="t" l="l"/>
              <a:pathLst>
                <a:path h="732554" w="792260">
                  <a:moveTo>
                    <a:pt x="0" y="0"/>
                  </a:moveTo>
                  <a:lnTo>
                    <a:pt x="792261" y="0"/>
                  </a:lnTo>
                  <a:lnTo>
                    <a:pt x="792261" y="732553"/>
                  </a:lnTo>
                  <a:lnTo>
                    <a:pt x="0" y="7325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8" id="28"/>
            <p:cNvSpPr/>
            <p:nvPr/>
          </p:nvSpPr>
          <p:spPr>
            <a:xfrm flipH="false" flipV="false" rot="0">
              <a:off x="7396276" y="87079"/>
              <a:ext cx="501166" cy="619428"/>
            </a:xfrm>
            <a:custGeom>
              <a:avLst/>
              <a:gdLst/>
              <a:ahLst/>
              <a:cxnLst/>
              <a:rect r="r" b="b" t="t" l="l"/>
              <a:pathLst>
                <a:path h="619428" w="501166">
                  <a:moveTo>
                    <a:pt x="0" y="0"/>
                  </a:moveTo>
                  <a:lnTo>
                    <a:pt x="501166" y="0"/>
                  </a:lnTo>
                  <a:lnTo>
                    <a:pt x="501166" y="619428"/>
                  </a:lnTo>
                  <a:lnTo>
                    <a:pt x="0" y="619428"/>
                  </a:lnTo>
                  <a:lnTo>
                    <a:pt x="0" y="0"/>
                  </a:lnTo>
                  <a:close/>
                </a:path>
              </a:pathLst>
            </a:custGeom>
            <a:blipFill>
              <a:blip r:embed="rId11"/>
              <a:stretch>
                <a:fillRect l="0" t="-16708" r="-300629" b="-13706"/>
              </a:stretch>
            </a:blipFill>
          </p:spPr>
        </p:sp>
        <p:sp>
          <p:nvSpPr>
            <p:cNvPr name="Freeform 29" id="29"/>
            <p:cNvSpPr/>
            <p:nvPr/>
          </p:nvSpPr>
          <p:spPr>
            <a:xfrm flipH="false" flipV="false" rot="0">
              <a:off x="1035637" y="33037"/>
              <a:ext cx="852438" cy="788196"/>
            </a:xfrm>
            <a:custGeom>
              <a:avLst/>
              <a:gdLst/>
              <a:ahLst/>
              <a:cxnLst/>
              <a:rect r="r" b="b" t="t" l="l"/>
              <a:pathLst>
                <a:path h="788196" w="852438">
                  <a:moveTo>
                    <a:pt x="0" y="0"/>
                  </a:moveTo>
                  <a:lnTo>
                    <a:pt x="852437" y="0"/>
                  </a:lnTo>
                  <a:lnTo>
                    <a:pt x="852437" y="788197"/>
                  </a:lnTo>
                  <a:lnTo>
                    <a:pt x="0" y="7881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0" id="30"/>
            <p:cNvSpPr/>
            <p:nvPr/>
          </p:nvSpPr>
          <p:spPr>
            <a:xfrm flipH="false" flipV="false" rot="-275314">
              <a:off x="1065443" y="60859"/>
              <a:ext cx="792260" cy="732554"/>
            </a:xfrm>
            <a:custGeom>
              <a:avLst/>
              <a:gdLst/>
              <a:ahLst/>
              <a:cxnLst/>
              <a:rect r="r" b="b" t="t" l="l"/>
              <a:pathLst>
                <a:path h="732554" w="792260">
                  <a:moveTo>
                    <a:pt x="0" y="0"/>
                  </a:moveTo>
                  <a:lnTo>
                    <a:pt x="792261" y="0"/>
                  </a:lnTo>
                  <a:lnTo>
                    <a:pt x="792261" y="732553"/>
                  </a:lnTo>
                  <a:lnTo>
                    <a:pt x="0" y="7325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1" id="31"/>
            <p:cNvSpPr/>
            <p:nvPr/>
          </p:nvSpPr>
          <p:spPr>
            <a:xfrm flipH="false" flipV="false" rot="0">
              <a:off x="1189580" y="154860"/>
              <a:ext cx="544550" cy="544550"/>
            </a:xfrm>
            <a:custGeom>
              <a:avLst/>
              <a:gdLst/>
              <a:ahLst/>
              <a:cxnLst/>
              <a:rect r="r" b="b" t="t" l="l"/>
              <a:pathLst>
                <a:path h="544550" w="544550">
                  <a:moveTo>
                    <a:pt x="0" y="0"/>
                  </a:moveTo>
                  <a:lnTo>
                    <a:pt x="544551" y="0"/>
                  </a:lnTo>
                  <a:lnTo>
                    <a:pt x="544551" y="544551"/>
                  </a:lnTo>
                  <a:lnTo>
                    <a:pt x="0" y="544551"/>
                  </a:lnTo>
                  <a:lnTo>
                    <a:pt x="0" y="0"/>
                  </a:lnTo>
                  <a:close/>
                </a:path>
              </a:pathLst>
            </a:custGeom>
            <a:blipFill>
              <a:blip r:embed="rId12"/>
              <a:stretch>
                <a:fillRect l="0" t="0" r="0" b="0"/>
              </a:stretch>
            </a:blipFill>
          </p:spPr>
        </p:sp>
        <p:sp>
          <p:nvSpPr>
            <p:cNvPr name="Freeform 32" id="32"/>
            <p:cNvSpPr/>
            <p:nvPr/>
          </p:nvSpPr>
          <p:spPr>
            <a:xfrm flipH="false" flipV="false" rot="0">
              <a:off x="3190586" y="4546269"/>
              <a:ext cx="2217872" cy="866356"/>
            </a:xfrm>
            <a:custGeom>
              <a:avLst/>
              <a:gdLst/>
              <a:ahLst/>
              <a:cxnLst/>
              <a:rect r="r" b="b" t="t" l="l"/>
              <a:pathLst>
                <a:path h="866356" w="2217872">
                  <a:moveTo>
                    <a:pt x="0" y="0"/>
                  </a:moveTo>
                  <a:lnTo>
                    <a:pt x="2217872" y="0"/>
                  </a:lnTo>
                  <a:lnTo>
                    <a:pt x="2217872" y="866356"/>
                  </a:lnTo>
                  <a:lnTo>
                    <a:pt x="0" y="866356"/>
                  </a:lnTo>
                  <a:lnTo>
                    <a:pt x="0" y="0"/>
                  </a:lnTo>
                  <a:close/>
                </a:path>
              </a:pathLst>
            </a:custGeom>
            <a:blipFill>
              <a:blip r:embed="rId13"/>
              <a:stretch>
                <a:fillRect l="0" t="0" r="0" b="0"/>
              </a:stretch>
            </a:blipFill>
          </p:spPr>
        </p:sp>
        <p:sp>
          <p:nvSpPr>
            <p:cNvPr name="Freeform 33" id="33"/>
            <p:cNvSpPr/>
            <p:nvPr/>
          </p:nvSpPr>
          <p:spPr>
            <a:xfrm flipH="false" flipV="false" rot="-2700000">
              <a:off x="2772849" y="1821549"/>
              <a:ext cx="887119" cy="1676686"/>
            </a:xfrm>
            <a:custGeom>
              <a:avLst/>
              <a:gdLst/>
              <a:ahLst/>
              <a:cxnLst/>
              <a:rect r="r" b="b" t="t" l="l"/>
              <a:pathLst>
                <a:path h="1676686" w="887119">
                  <a:moveTo>
                    <a:pt x="0" y="0"/>
                  </a:moveTo>
                  <a:lnTo>
                    <a:pt x="887120" y="0"/>
                  </a:lnTo>
                  <a:lnTo>
                    <a:pt x="887120" y="1676686"/>
                  </a:lnTo>
                  <a:lnTo>
                    <a:pt x="0" y="167668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34" id="34"/>
            <p:cNvSpPr txBox="true"/>
            <p:nvPr/>
          </p:nvSpPr>
          <p:spPr>
            <a:xfrm rot="0">
              <a:off x="6185003" y="1449986"/>
              <a:ext cx="3113444" cy="1065149"/>
            </a:xfrm>
            <a:prstGeom prst="rect">
              <a:avLst/>
            </a:prstGeom>
          </p:spPr>
          <p:txBody>
            <a:bodyPr anchor="t" rtlCol="false" tIns="0" lIns="0" bIns="0" rIns="0">
              <a:spAutoFit/>
            </a:bodyPr>
            <a:lstStyle/>
            <a:p>
              <a:pPr algn="ctr">
                <a:lnSpc>
                  <a:spcPts val="1512"/>
                </a:lnSpc>
              </a:pPr>
              <a:r>
                <a:rPr lang="en-US" sz="1200" spc="30">
                  <a:solidFill>
                    <a:srgbClr val="242424"/>
                  </a:solidFill>
                  <a:latin typeface="Montserrat Classic"/>
                </a:rPr>
                <a:t>Pandas dataframe.</a:t>
              </a:r>
            </a:p>
            <a:p>
              <a:pPr algn="ctr">
                <a:lnSpc>
                  <a:spcPts val="1260"/>
                </a:lnSpc>
              </a:pPr>
            </a:p>
            <a:p>
              <a:pPr algn="ctr">
                <a:lnSpc>
                  <a:spcPts val="1260"/>
                </a:lnSpc>
              </a:pPr>
              <a:r>
                <a:rPr lang="en-US" sz="1000" spc="25">
                  <a:solidFill>
                    <a:srgbClr val="242424"/>
                  </a:solidFill>
                  <a:latin typeface="Montserrat Classic"/>
                </a:rPr>
                <a:t>Contiene el nombre común  la clasificación taxonómica de todas las especies</a:t>
              </a:r>
            </a:p>
          </p:txBody>
        </p:sp>
        <p:sp>
          <p:nvSpPr>
            <p:cNvPr name="Freeform 35" id="35"/>
            <p:cNvSpPr/>
            <p:nvPr/>
          </p:nvSpPr>
          <p:spPr>
            <a:xfrm flipH="false" flipV="false" rot="1518096">
              <a:off x="5995185" y="2104289"/>
              <a:ext cx="887119" cy="1676686"/>
            </a:xfrm>
            <a:custGeom>
              <a:avLst/>
              <a:gdLst/>
              <a:ahLst/>
              <a:cxnLst/>
              <a:rect r="r" b="b" t="t" l="l"/>
              <a:pathLst>
                <a:path h="1676686" w="887119">
                  <a:moveTo>
                    <a:pt x="0" y="0"/>
                  </a:moveTo>
                  <a:lnTo>
                    <a:pt x="887119" y="0"/>
                  </a:lnTo>
                  <a:lnTo>
                    <a:pt x="887119" y="1676686"/>
                  </a:lnTo>
                  <a:lnTo>
                    <a:pt x="0" y="167668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36" id="36"/>
            <p:cNvSpPr/>
            <p:nvPr/>
          </p:nvSpPr>
          <p:spPr>
            <a:xfrm flipH="false" flipV="false" rot="7185328">
              <a:off x="1959519" y="1926845"/>
              <a:ext cx="887119" cy="1676686"/>
            </a:xfrm>
            <a:custGeom>
              <a:avLst/>
              <a:gdLst/>
              <a:ahLst/>
              <a:cxnLst/>
              <a:rect r="r" b="b" t="t" l="l"/>
              <a:pathLst>
                <a:path h="1676686" w="887119">
                  <a:moveTo>
                    <a:pt x="0" y="0"/>
                  </a:moveTo>
                  <a:lnTo>
                    <a:pt x="887119" y="0"/>
                  </a:lnTo>
                  <a:lnTo>
                    <a:pt x="887119" y="1676686"/>
                  </a:lnTo>
                  <a:lnTo>
                    <a:pt x="0" y="167668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37" id="37"/>
            <p:cNvSpPr/>
            <p:nvPr/>
          </p:nvSpPr>
          <p:spPr>
            <a:xfrm flipH="false" flipV="false" rot="-9893948">
              <a:off x="5159385" y="1926845"/>
              <a:ext cx="887119" cy="1676686"/>
            </a:xfrm>
            <a:custGeom>
              <a:avLst/>
              <a:gdLst/>
              <a:ahLst/>
              <a:cxnLst/>
              <a:rect r="r" b="b" t="t" l="l"/>
              <a:pathLst>
                <a:path h="1676686" w="887119">
                  <a:moveTo>
                    <a:pt x="0" y="0"/>
                  </a:moveTo>
                  <a:lnTo>
                    <a:pt x="887119" y="0"/>
                  </a:lnTo>
                  <a:lnTo>
                    <a:pt x="887119" y="1676686"/>
                  </a:lnTo>
                  <a:lnTo>
                    <a:pt x="0" y="167668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38" id="38"/>
            <p:cNvSpPr/>
            <p:nvPr/>
          </p:nvSpPr>
          <p:spPr>
            <a:xfrm flipH="false" flipV="false" rot="78798">
              <a:off x="4574381" y="5827657"/>
              <a:ext cx="592938" cy="1120672"/>
            </a:xfrm>
            <a:custGeom>
              <a:avLst/>
              <a:gdLst/>
              <a:ahLst/>
              <a:cxnLst/>
              <a:rect r="r" b="b" t="t" l="l"/>
              <a:pathLst>
                <a:path h="1120672" w="592938">
                  <a:moveTo>
                    <a:pt x="0" y="0"/>
                  </a:moveTo>
                  <a:lnTo>
                    <a:pt x="592938" y="0"/>
                  </a:lnTo>
                  <a:lnTo>
                    <a:pt x="592938" y="1120673"/>
                  </a:lnTo>
                  <a:lnTo>
                    <a:pt x="0" y="112067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39" id="39"/>
            <p:cNvSpPr/>
            <p:nvPr/>
          </p:nvSpPr>
          <p:spPr>
            <a:xfrm flipH="false" flipV="false" rot="10342586">
              <a:off x="3740959" y="5813940"/>
              <a:ext cx="592938" cy="1120672"/>
            </a:xfrm>
            <a:custGeom>
              <a:avLst/>
              <a:gdLst/>
              <a:ahLst/>
              <a:cxnLst/>
              <a:rect r="r" b="b" t="t" l="l"/>
              <a:pathLst>
                <a:path h="1120672" w="592938">
                  <a:moveTo>
                    <a:pt x="0" y="0"/>
                  </a:moveTo>
                  <a:lnTo>
                    <a:pt x="592937" y="0"/>
                  </a:lnTo>
                  <a:lnTo>
                    <a:pt x="592937" y="1120672"/>
                  </a:lnTo>
                  <a:lnTo>
                    <a:pt x="0" y="11206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40" id="40"/>
            <p:cNvSpPr/>
            <p:nvPr/>
          </p:nvSpPr>
          <p:spPr>
            <a:xfrm flipH="false" flipV="false" rot="7530166">
              <a:off x="9769477" y="7769066"/>
              <a:ext cx="1292018" cy="1660875"/>
            </a:xfrm>
            <a:custGeom>
              <a:avLst/>
              <a:gdLst/>
              <a:ahLst/>
              <a:cxnLst/>
              <a:rect r="r" b="b" t="t" l="l"/>
              <a:pathLst>
                <a:path h="1660875" w="1292018">
                  <a:moveTo>
                    <a:pt x="0" y="0"/>
                  </a:moveTo>
                  <a:lnTo>
                    <a:pt x="1292017" y="0"/>
                  </a:lnTo>
                  <a:lnTo>
                    <a:pt x="1292017" y="1660876"/>
                  </a:lnTo>
                  <a:lnTo>
                    <a:pt x="0" y="166087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41" id="41"/>
            <p:cNvSpPr/>
            <p:nvPr/>
          </p:nvSpPr>
          <p:spPr>
            <a:xfrm flipH="false" flipV="false" rot="0">
              <a:off x="8900435" y="4792477"/>
              <a:ext cx="2691245" cy="3267066"/>
            </a:xfrm>
            <a:custGeom>
              <a:avLst/>
              <a:gdLst/>
              <a:ahLst/>
              <a:cxnLst/>
              <a:rect r="r" b="b" t="t" l="l"/>
              <a:pathLst>
                <a:path h="3267066" w="2691245">
                  <a:moveTo>
                    <a:pt x="0" y="0"/>
                  </a:moveTo>
                  <a:lnTo>
                    <a:pt x="2691246" y="0"/>
                  </a:lnTo>
                  <a:lnTo>
                    <a:pt x="2691246" y="3267065"/>
                  </a:lnTo>
                  <a:lnTo>
                    <a:pt x="0" y="3267065"/>
                  </a:lnTo>
                  <a:lnTo>
                    <a:pt x="0" y="0"/>
                  </a:lnTo>
                  <a:close/>
                </a:path>
              </a:pathLst>
            </a:custGeom>
            <a:blipFill>
              <a:blip r:embed="rId18"/>
              <a:stretch>
                <a:fillRect l="0" t="0" r="0" b="0"/>
              </a:stretch>
            </a:blipFill>
          </p:spPr>
        </p:sp>
        <p:sp>
          <p:nvSpPr>
            <p:cNvPr name="Freeform 42" id="42"/>
            <p:cNvSpPr/>
            <p:nvPr/>
          </p:nvSpPr>
          <p:spPr>
            <a:xfrm flipH="false" flipV="false" rot="0">
              <a:off x="9802701" y="4792477"/>
              <a:ext cx="1119180" cy="1315275"/>
            </a:xfrm>
            <a:custGeom>
              <a:avLst/>
              <a:gdLst/>
              <a:ahLst/>
              <a:cxnLst/>
              <a:rect r="r" b="b" t="t" l="l"/>
              <a:pathLst>
                <a:path h="1315275" w="1119180">
                  <a:moveTo>
                    <a:pt x="0" y="0"/>
                  </a:moveTo>
                  <a:lnTo>
                    <a:pt x="1119180" y="0"/>
                  </a:lnTo>
                  <a:lnTo>
                    <a:pt x="1119180" y="1315275"/>
                  </a:lnTo>
                  <a:lnTo>
                    <a:pt x="0" y="1315275"/>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43" id="43"/>
            <p:cNvSpPr/>
            <p:nvPr/>
          </p:nvSpPr>
          <p:spPr>
            <a:xfrm flipH="false" flipV="false" rot="-6019388">
              <a:off x="6966615" y="3310498"/>
              <a:ext cx="2312718" cy="1159250"/>
            </a:xfrm>
            <a:custGeom>
              <a:avLst/>
              <a:gdLst/>
              <a:ahLst/>
              <a:cxnLst/>
              <a:rect r="r" b="b" t="t" l="l"/>
              <a:pathLst>
                <a:path h="1159250" w="2312718">
                  <a:moveTo>
                    <a:pt x="0" y="0"/>
                  </a:moveTo>
                  <a:lnTo>
                    <a:pt x="2312718" y="0"/>
                  </a:lnTo>
                  <a:lnTo>
                    <a:pt x="2312718" y="1159250"/>
                  </a:lnTo>
                  <a:lnTo>
                    <a:pt x="0" y="115925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44" id="44"/>
            <p:cNvSpPr txBox="true"/>
            <p:nvPr/>
          </p:nvSpPr>
          <p:spPr>
            <a:xfrm rot="0">
              <a:off x="2684810" y="4009174"/>
              <a:ext cx="3229423" cy="722083"/>
            </a:xfrm>
            <a:prstGeom prst="rect">
              <a:avLst/>
            </a:prstGeom>
          </p:spPr>
          <p:txBody>
            <a:bodyPr anchor="t" rtlCol="false" tIns="0" lIns="0" bIns="0" rIns="0">
              <a:spAutoFit/>
            </a:bodyPr>
            <a:lstStyle/>
            <a:p>
              <a:pPr algn="ctr">
                <a:lnSpc>
                  <a:spcPts val="3582"/>
                </a:lnSpc>
              </a:pPr>
              <a:r>
                <a:rPr lang="en-US" sz="3656" spc="182">
                  <a:solidFill>
                    <a:srgbClr val="000000"/>
                  </a:solidFill>
                  <a:latin typeface="Ballpoint Bold"/>
                </a:rPr>
                <a:t>BACKEND</a:t>
              </a:r>
            </a:p>
          </p:txBody>
        </p:sp>
        <p:sp>
          <p:nvSpPr>
            <p:cNvPr name="TextBox 45" id="45"/>
            <p:cNvSpPr txBox="true"/>
            <p:nvPr/>
          </p:nvSpPr>
          <p:spPr>
            <a:xfrm rot="0">
              <a:off x="345015" y="801222"/>
              <a:ext cx="2233682" cy="456345"/>
            </a:xfrm>
            <a:prstGeom prst="rect">
              <a:avLst/>
            </a:prstGeom>
          </p:spPr>
          <p:txBody>
            <a:bodyPr anchor="t" rtlCol="false" tIns="0" lIns="0" bIns="0" rIns="0">
              <a:spAutoFit/>
            </a:bodyPr>
            <a:lstStyle/>
            <a:p>
              <a:pPr algn="ctr" marL="0" indent="0" lvl="0">
                <a:lnSpc>
                  <a:spcPts val="2052"/>
                </a:lnSpc>
                <a:spcBef>
                  <a:spcPct val="0"/>
                </a:spcBef>
              </a:pPr>
              <a:r>
                <a:rPr lang="en-US" sz="2503">
                  <a:solidFill>
                    <a:srgbClr val="242424"/>
                  </a:solidFill>
                  <a:latin typeface="Ballpoint Bold"/>
                </a:rPr>
                <a:t>FrontEnd</a:t>
              </a:r>
            </a:p>
          </p:txBody>
        </p:sp>
        <p:sp>
          <p:nvSpPr>
            <p:cNvPr name="TextBox 46" id="46"/>
            <p:cNvSpPr txBox="true"/>
            <p:nvPr/>
          </p:nvSpPr>
          <p:spPr>
            <a:xfrm rot="0">
              <a:off x="6530018" y="770880"/>
              <a:ext cx="2233682" cy="456345"/>
            </a:xfrm>
            <a:prstGeom prst="rect">
              <a:avLst/>
            </a:prstGeom>
          </p:spPr>
          <p:txBody>
            <a:bodyPr anchor="t" rtlCol="false" tIns="0" lIns="0" bIns="0" rIns="0">
              <a:spAutoFit/>
            </a:bodyPr>
            <a:lstStyle/>
            <a:p>
              <a:pPr algn="ctr" marL="0" indent="0" lvl="0">
                <a:lnSpc>
                  <a:spcPts val="2052"/>
                </a:lnSpc>
                <a:spcBef>
                  <a:spcPct val="0"/>
                </a:spcBef>
              </a:pPr>
              <a:r>
                <a:rPr lang="en-US" sz="2503">
                  <a:solidFill>
                    <a:srgbClr val="242424"/>
                  </a:solidFill>
                  <a:latin typeface="Ballpoint Bold"/>
                </a:rPr>
                <a:t>Metadatos</a:t>
              </a:r>
            </a:p>
          </p:txBody>
        </p:sp>
        <p:sp>
          <p:nvSpPr>
            <p:cNvPr name="TextBox 47" id="47"/>
            <p:cNvSpPr txBox="true"/>
            <p:nvPr/>
          </p:nvSpPr>
          <p:spPr>
            <a:xfrm rot="0">
              <a:off x="0" y="1480328"/>
              <a:ext cx="3113444" cy="405765"/>
            </a:xfrm>
            <a:prstGeom prst="rect">
              <a:avLst/>
            </a:prstGeom>
          </p:spPr>
          <p:txBody>
            <a:bodyPr anchor="t" rtlCol="false" tIns="0" lIns="0" bIns="0" rIns="0">
              <a:spAutoFit/>
            </a:bodyPr>
            <a:lstStyle/>
            <a:p>
              <a:pPr algn="ctr">
                <a:lnSpc>
                  <a:spcPts val="1260"/>
                </a:lnSpc>
              </a:pPr>
              <a:r>
                <a:rPr lang="en-US" sz="1000" spc="25">
                  <a:solidFill>
                    <a:srgbClr val="242424"/>
                  </a:solidFill>
                  <a:latin typeface="Montserrat Classic"/>
                </a:rPr>
                <a:t>Minimalista, </a:t>
              </a:r>
            </a:p>
            <a:p>
              <a:pPr algn="ctr">
                <a:lnSpc>
                  <a:spcPts val="1260"/>
                </a:lnSpc>
              </a:pPr>
              <a:r>
                <a:rPr lang="en-US" sz="1000" spc="25">
                  <a:solidFill>
                    <a:srgbClr val="242424"/>
                  </a:solidFill>
                  <a:latin typeface="Montserrat Classic"/>
                </a:rPr>
                <a:t>desarrollado en HTML nativo</a:t>
              </a:r>
            </a:p>
          </p:txBody>
        </p:sp>
        <p:sp>
          <p:nvSpPr>
            <p:cNvPr name="TextBox 48" id="48"/>
            <p:cNvSpPr txBox="true"/>
            <p:nvPr/>
          </p:nvSpPr>
          <p:spPr>
            <a:xfrm rot="0">
              <a:off x="2826515" y="7788061"/>
              <a:ext cx="2946014" cy="861949"/>
            </a:xfrm>
            <a:prstGeom prst="rect">
              <a:avLst/>
            </a:prstGeom>
          </p:spPr>
          <p:txBody>
            <a:bodyPr anchor="t" rtlCol="false" tIns="0" lIns="0" bIns="0" rIns="0">
              <a:spAutoFit/>
            </a:bodyPr>
            <a:lstStyle/>
            <a:p>
              <a:pPr algn="ctr">
                <a:lnSpc>
                  <a:spcPts val="1260"/>
                </a:lnSpc>
              </a:pPr>
              <a:r>
                <a:rPr lang="en-US" sz="1000" spc="25">
                  <a:solidFill>
                    <a:srgbClr val="000000"/>
                  </a:solidFill>
                  <a:latin typeface="Montserrat Classic"/>
                </a:rPr>
                <a:t>Red Neuronal entrenada con nuestro conjunto de datos</a:t>
              </a:r>
            </a:p>
            <a:p>
              <a:pPr algn="ctr">
                <a:lnSpc>
                  <a:spcPts val="1260"/>
                </a:lnSpc>
              </a:pPr>
            </a:p>
            <a:p>
              <a:pPr algn="ctr">
                <a:lnSpc>
                  <a:spcPts val="1512"/>
                </a:lnSpc>
              </a:pPr>
              <a:r>
                <a:rPr lang="en-US" sz="1200" spc="30">
                  <a:solidFill>
                    <a:srgbClr val="000000"/>
                  </a:solidFill>
                  <a:latin typeface="Montserrat Classic Bold"/>
                </a:rPr>
                <a:t>EfficientNet v2 Small</a:t>
              </a:r>
            </a:p>
          </p:txBody>
        </p:sp>
        <p:sp>
          <p:nvSpPr>
            <p:cNvPr name="Freeform 49" id="49"/>
            <p:cNvSpPr/>
            <p:nvPr/>
          </p:nvSpPr>
          <p:spPr>
            <a:xfrm flipH="false" flipV="false" rot="9723521">
              <a:off x="6170359" y="7279398"/>
              <a:ext cx="2792233" cy="1399607"/>
            </a:xfrm>
            <a:custGeom>
              <a:avLst/>
              <a:gdLst/>
              <a:ahLst/>
              <a:cxnLst/>
              <a:rect r="r" b="b" t="t" l="l"/>
              <a:pathLst>
                <a:path h="1399607" w="2792233">
                  <a:moveTo>
                    <a:pt x="0" y="0"/>
                  </a:moveTo>
                  <a:lnTo>
                    <a:pt x="2792233" y="0"/>
                  </a:lnTo>
                  <a:lnTo>
                    <a:pt x="2792233" y="1399607"/>
                  </a:lnTo>
                  <a:lnTo>
                    <a:pt x="0" y="1399607"/>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grpSp>
      <p:sp>
        <p:nvSpPr>
          <p:cNvPr name="Freeform 50" id="50"/>
          <p:cNvSpPr/>
          <p:nvPr/>
        </p:nvSpPr>
        <p:spPr>
          <a:xfrm flipH="false" flipV="false" rot="0">
            <a:off x="1085850" y="289554"/>
            <a:ext cx="3515478" cy="598379"/>
          </a:xfrm>
          <a:custGeom>
            <a:avLst/>
            <a:gdLst/>
            <a:ahLst/>
            <a:cxnLst/>
            <a:rect r="r" b="b" t="t" l="l"/>
            <a:pathLst>
              <a:path h="598379" w="3515478">
                <a:moveTo>
                  <a:pt x="0" y="0"/>
                </a:moveTo>
                <a:lnTo>
                  <a:pt x="3515478" y="0"/>
                </a:lnTo>
                <a:lnTo>
                  <a:pt x="3515478" y="598379"/>
                </a:lnTo>
                <a:lnTo>
                  <a:pt x="0" y="598379"/>
                </a:lnTo>
                <a:lnTo>
                  <a:pt x="0" y="0"/>
                </a:lnTo>
                <a:close/>
              </a:path>
            </a:pathLst>
          </a:custGeom>
          <a:blipFill>
            <a:blip r:embed="rId23"/>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rot="0">
            <a:off x="-170510" y="1019175"/>
            <a:ext cx="18458510" cy="0"/>
          </a:xfrm>
          <a:prstGeom prst="line">
            <a:avLst/>
          </a:prstGeom>
          <a:ln cap="flat" w="9525">
            <a:solidFill>
              <a:srgbClr val="292727"/>
            </a:solidFill>
            <a:prstDash val="solid"/>
            <a:headEnd type="none" len="sm" w="sm"/>
            <a:tailEnd type="none" len="sm" w="sm"/>
          </a:ln>
        </p:spPr>
      </p:sp>
      <p:grpSp>
        <p:nvGrpSpPr>
          <p:cNvPr name="Group 3" id="3"/>
          <p:cNvGrpSpPr/>
          <p:nvPr/>
        </p:nvGrpSpPr>
        <p:grpSpPr>
          <a:xfrm rot="0">
            <a:off x="0" y="3311539"/>
            <a:ext cx="17095945" cy="5956286"/>
            <a:chOff x="0" y="0"/>
            <a:chExt cx="10468629" cy="3647307"/>
          </a:xfrm>
        </p:grpSpPr>
        <p:sp>
          <p:nvSpPr>
            <p:cNvPr name="Freeform 4" id="4"/>
            <p:cNvSpPr/>
            <p:nvPr/>
          </p:nvSpPr>
          <p:spPr>
            <a:xfrm flipH="false" flipV="false" rot="0">
              <a:off x="0" y="0"/>
              <a:ext cx="10468629" cy="3647306"/>
            </a:xfrm>
            <a:custGeom>
              <a:avLst/>
              <a:gdLst/>
              <a:ahLst/>
              <a:cxnLst/>
              <a:rect r="r" b="b" t="t" l="l"/>
              <a:pathLst>
                <a:path h="3647306" w="10468629">
                  <a:moveTo>
                    <a:pt x="0" y="0"/>
                  </a:moveTo>
                  <a:lnTo>
                    <a:pt x="10468629" y="0"/>
                  </a:lnTo>
                  <a:lnTo>
                    <a:pt x="10468629" y="3647306"/>
                  </a:lnTo>
                  <a:lnTo>
                    <a:pt x="0" y="3647306"/>
                  </a:lnTo>
                  <a:close/>
                </a:path>
              </a:pathLst>
            </a:custGeom>
            <a:solidFill>
              <a:srgbClr val="C2002F"/>
            </a:solidFill>
          </p:spPr>
        </p:sp>
      </p:grpSp>
      <p:sp>
        <p:nvSpPr>
          <p:cNvPr name="AutoShape 5" id="5"/>
          <p:cNvSpPr/>
          <p:nvPr/>
        </p:nvSpPr>
        <p:spPr>
          <a:xfrm rot="0">
            <a:off x="-170510" y="9258300"/>
            <a:ext cx="18458510" cy="0"/>
          </a:xfrm>
          <a:prstGeom prst="line">
            <a:avLst/>
          </a:prstGeom>
          <a:ln cap="flat" w="9525">
            <a:solidFill>
              <a:srgbClr val="292727"/>
            </a:solidFill>
            <a:prstDash val="solid"/>
            <a:headEnd type="none" len="sm" w="sm"/>
            <a:tailEnd type="none" len="sm" w="sm"/>
          </a:ln>
        </p:spPr>
      </p:sp>
      <p:sp>
        <p:nvSpPr>
          <p:cNvPr name="AutoShape 6" id="6"/>
          <p:cNvSpPr/>
          <p:nvPr/>
        </p:nvSpPr>
        <p:spPr>
          <a:xfrm rot="-5400000">
            <a:off x="11947682" y="5138738"/>
            <a:ext cx="10287000" cy="0"/>
          </a:xfrm>
          <a:prstGeom prst="line">
            <a:avLst/>
          </a:prstGeom>
          <a:ln cap="flat" w="9525">
            <a:solidFill>
              <a:srgbClr val="292727"/>
            </a:solidFill>
            <a:prstDash val="solid"/>
            <a:headEnd type="none" len="sm" w="sm"/>
            <a:tailEnd type="none" len="sm" w="sm"/>
          </a:ln>
        </p:spPr>
      </p:sp>
      <p:sp>
        <p:nvSpPr>
          <p:cNvPr name="Freeform 7" id="7"/>
          <p:cNvSpPr/>
          <p:nvPr/>
        </p:nvSpPr>
        <p:spPr>
          <a:xfrm flipH="false" flipV="false" rot="0">
            <a:off x="3354353" y="3407840"/>
            <a:ext cx="11579294" cy="5763684"/>
          </a:xfrm>
          <a:custGeom>
            <a:avLst/>
            <a:gdLst/>
            <a:ahLst/>
            <a:cxnLst/>
            <a:rect r="r" b="b" t="t" l="l"/>
            <a:pathLst>
              <a:path h="5763684" w="11579294">
                <a:moveTo>
                  <a:pt x="0" y="0"/>
                </a:moveTo>
                <a:lnTo>
                  <a:pt x="11579294" y="0"/>
                </a:lnTo>
                <a:lnTo>
                  <a:pt x="11579294" y="5763684"/>
                </a:lnTo>
                <a:lnTo>
                  <a:pt x="0" y="5763684"/>
                </a:lnTo>
                <a:lnTo>
                  <a:pt x="0" y="0"/>
                </a:lnTo>
                <a:close/>
              </a:path>
            </a:pathLst>
          </a:custGeom>
          <a:blipFill>
            <a:blip r:embed="rId2"/>
            <a:stretch>
              <a:fillRect l="0" t="0" r="0" b="0"/>
            </a:stretch>
          </a:blipFill>
        </p:spPr>
      </p:sp>
      <p:graphicFrame>
        <p:nvGraphicFramePr>
          <p:cNvPr name="Table 8" id="8"/>
          <p:cNvGraphicFramePr>
            <a:graphicFrameLocks noGrp="true"/>
          </p:cNvGraphicFramePr>
          <p:nvPr/>
        </p:nvGraphicFramePr>
        <p:xfrm>
          <a:off x="7905906" y="1028700"/>
          <a:ext cx="7595007" cy="2101135"/>
        </p:xfrm>
        <a:graphic>
          <a:graphicData uri="http://schemas.openxmlformats.org/drawingml/2006/table">
            <a:tbl>
              <a:tblPr/>
              <a:tblGrid>
                <a:gridCol w="2437930"/>
                <a:gridCol w="2437930"/>
                <a:gridCol w="2719147"/>
              </a:tblGrid>
              <a:tr h="544315">
                <a:tc>
                  <a:txBody>
                    <a:bodyPr anchor="t" rtlCol="false"/>
                    <a:lstStyle/>
                    <a:p>
                      <a:pPr algn="ctr">
                        <a:lnSpc>
                          <a:spcPts val="2520"/>
                        </a:lnSpc>
                        <a:defRPr/>
                      </a:pPr>
                      <a:r>
                        <a:rPr lang="en-US" sz="1800">
                          <a:solidFill>
                            <a:srgbClr val="000000"/>
                          </a:solidFill>
                          <a:latin typeface="Lato Bold Bold"/>
                        </a:rPr>
                        <a:t>Modelo</a:t>
                      </a:r>
                      <a:endParaRPr lang="en-US" sz="1100"/>
                    </a:p>
                  </a:txBody>
                  <a:tcPr marL="66675" marR="66675" marT="66675" marB="666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2002F"/>
                    </a:solidFill>
                  </a:tcPr>
                </a:tc>
                <a:tc>
                  <a:txBody>
                    <a:bodyPr anchor="t" rtlCol="false"/>
                    <a:lstStyle/>
                    <a:p>
                      <a:pPr algn="ctr">
                        <a:lnSpc>
                          <a:spcPts val="2520"/>
                        </a:lnSpc>
                        <a:defRPr/>
                      </a:pPr>
                      <a:r>
                        <a:rPr lang="en-US" sz="1800">
                          <a:solidFill>
                            <a:srgbClr val="000000"/>
                          </a:solidFill>
                          <a:latin typeface="Lato Bold Bold"/>
                        </a:rPr>
                        <a:t>Valor de pérdida</a:t>
                      </a:r>
                      <a:endParaRPr lang="en-US" sz="1100"/>
                    </a:p>
                  </a:txBody>
                  <a:tcPr marL="66675" marR="66675" marT="66675" marB="666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2002F"/>
                    </a:solidFill>
                  </a:tcPr>
                </a:tc>
                <a:tc>
                  <a:txBody>
                    <a:bodyPr anchor="t" rtlCol="false"/>
                    <a:lstStyle/>
                    <a:p>
                      <a:pPr algn="ctr">
                        <a:lnSpc>
                          <a:spcPts val="2520"/>
                        </a:lnSpc>
                        <a:defRPr/>
                      </a:pPr>
                      <a:r>
                        <a:rPr lang="en-US" sz="1800">
                          <a:solidFill>
                            <a:srgbClr val="000000"/>
                          </a:solidFill>
                          <a:latin typeface="Lato Bold Bold"/>
                        </a:rPr>
                        <a:t>porcentaje de precisión</a:t>
                      </a:r>
                      <a:endParaRPr lang="en-US" sz="1100"/>
                    </a:p>
                  </a:txBody>
                  <a:tcPr marL="66675" marR="66675" marT="66675" marB="666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2002F"/>
                    </a:solidFill>
                  </a:tcPr>
                </a:tc>
              </a:tr>
              <a:tr h="518940">
                <a:tc>
                  <a:txBody>
                    <a:bodyPr anchor="t" rtlCol="false"/>
                    <a:lstStyle/>
                    <a:p>
                      <a:pPr algn="ctr">
                        <a:lnSpc>
                          <a:spcPts val="2520"/>
                        </a:lnSpc>
                        <a:defRPr/>
                      </a:pPr>
                      <a:r>
                        <a:rPr lang="en-US" sz="1800">
                          <a:solidFill>
                            <a:srgbClr val="000000"/>
                          </a:solidFill>
                          <a:latin typeface="Lato Bold Bold"/>
                        </a:rPr>
                        <a:t>ResNet-50</a:t>
                      </a:r>
                      <a:endParaRPr lang="en-US" sz="1100"/>
                    </a:p>
                  </a:txBody>
                  <a:tcPr marL="66675" marR="66675" marT="66675" marB="666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CDCD"/>
                    </a:solidFill>
                  </a:tcPr>
                </a:tc>
                <a:tc>
                  <a:txBody>
                    <a:bodyPr anchor="t" rtlCol="false"/>
                    <a:lstStyle/>
                    <a:p>
                      <a:pPr algn="ctr">
                        <a:lnSpc>
                          <a:spcPts val="2520"/>
                        </a:lnSpc>
                        <a:defRPr/>
                      </a:pPr>
                      <a:r>
                        <a:rPr lang="en-US" sz="1800">
                          <a:solidFill>
                            <a:srgbClr val="000000"/>
                          </a:solidFill>
                          <a:latin typeface="Lato Bold"/>
                        </a:rPr>
                        <a:t>2,0433</a:t>
                      </a:r>
                      <a:endParaRPr lang="en-US" sz="1100"/>
                    </a:p>
                  </a:txBody>
                  <a:tcPr marL="66675" marR="66675" marT="66675" marB="666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FFFF"/>
                    </a:solidFill>
                  </a:tcPr>
                </a:tc>
                <a:tc>
                  <a:txBody>
                    <a:bodyPr anchor="t" rtlCol="false"/>
                    <a:lstStyle/>
                    <a:p>
                      <a:pPr algn="ctr">
                        <a:lnSpc>
                          <a:spcPts val="2520"/>
                        </a:lnSpc>
                        <a:defRPr/>
                      </a:pPr>
                      <a:r>
                        <a:rPr lang="en-US" sz="1800">
                          <a:solidFill>
                            <a:srgbClr val="000000"/>
                          </a:solidFill>
                          <a:latin typeface="Lato Bold"/>
                        </a:rPr>
                        <a:t>55,66%</a:t>
                      </a:r>
                      <a:endParaRPr lang="en-US" sz="1100"/>
                    </a:p>
                  </a:txBody>
                  <a:tcPr marL="66675" marR="66675" marT="66675" marB="666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FFFF"/>
                    </a:solidFill>
                  </a:tcPr>
                </a:tc>
              </a:tr>
              <a:tr h="518940">
                <a:tc>
                  <a:txBody>
                    <a:bodyPr anchor="t" rtlCol="false"/>
                    <a:lstStyle/>
                    <a:p>
                      <a:pPr algn="ctr">
                        <a:lnSpc>
                          <a:spcPts val="2520"/>
                        </a:lnSpc>
                        <a:defRPr/>
                      </a:pPr>
                      <a:r>
                        <a:rPr lang="en-US" sz="1800">
                          <a:solidFill>
                            <a:srgbClr val="000000"/>
                          </a:solidFill>
                          <a:latin typeface="Lato Bold Bold"/>
                        </a:rPr>
                        <a:t>EfficientNet B3</a:t>
                      </a:r>
                      <a:endParaRPr lang="en-US" sz="1100"/>
                    </a:p>
                  </a:txBody>
                  <a:tcPr marL="66675" marR="66675" marT="66675" marB="666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CDCD"/>
                    </a:solidFill>
                  </a:tcPr>
                </a:tc>
                <a:tc>
                  <a:txBody>
                    <a:bodyPr anchor="t" rtlCol="false"/>
                    <a:lstStyle/>
                    <a:p>
                      <a:pPr algn="ctr">
                        <a:lnSpc>
                          <a:spcPts val="2520"/>
                        </a:lnSpc>
                        <a:defRPr/>
                      </a:pPr>
                      <a:r>
                        <a:rPr lang="en-US" sz="1800">
                          <a:solidFill>
                            <a:srgbClr val="000000"/>
                          </a:solidFill>
                          <a:latin typeface="Lato Bold"/>
                        </a:rPr>
                        <a:t>2,1402</a:t>
                      </a:r>
                      <a:endParaRPr lang="en-US" sz="1100"/>
                    </a:p>
                  </a:txBody>
                  <a:tcPr marL="66675" marR="66675" marT="66675" marB="666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FFFF"/>
                    </a:solidFill>
                  </a:tcPr>
                </a:tc>
                <a:tc>
                  <a:txBody>
                    <a:bodyPr anchor="t" rtlCol="false"/>
                    <a:lstStyle/>
                    <a:p>
                      <a:pPr algn="ctr">
                        <a:lnSpc>
                          <a:spcPts val="2520"/>
                        </a:lnSpc>
                        <a:defRPr/>
                      </a:pPr>
                      <a:r>
                        <a:rPr lang="en-US" sz="1800">
                          <a:solidFill>
                            <a:srgbClr val="000000"/>
                          </a:solidFill>
                          <a:latin typeface="Lato Bold"/>
                        </a:rPr>
                        <a:t>53,31%</a:t>
                      </a:r>
                      <a:endParaRPr lang="en-US" sz="1100"/>
                    </a:p>
                  </a:txBody>
                  <a:tcPr marL="66675" marR="66675" marT="66675" marB="666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FFFF"/>
                    </a:solidFill>
                  </a:tcPr>
                </a:tc>
              </a:tr>
              <a:tr h="518940">
                <a:tc>
                  <a:txBody>
                    <a:bodyPr anchor="t" rtlCol="false"/>
                    <a:lstStyle/>
                    <a:p>
                      <a:pPr algn="ctr">
                        <a:lnSpc>
                          <a:spcPts val="2520"/>
                        </a:lnSpc>
                        <a:defRPr/>
                      </a:pPr>
                      <a:r>
                        <a:rPr lang="en-US" sz="1800">
                          <a:solidFill>
                            <a:srgbClr val="000000"/>
                          </a:solidFill>
                          <a:latin typeface="Lato Bold Bold"/>
                        </a:rPr>
                        <a:t>EfficientNet v2 Small</a:t>
                      </a:r>
                      <a:endParaRPr lang="en-US" sz="1100"/>
                    </a:p>
                  </a:txBody>
                  <a:tcPr marL="66675" marR="66675" marT="66675" marB="666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CDCD"/>
                    </a:solidFill>
                  </a:tcPr>
                </a:tc>
                <a:tc>
                  <a:txBody>
                    <a:bodyPr anchor="t" rtlCol="false"/>
                    <a:lstStyle/>
                    <a:p>
                      <a:pPr algn="ctr">
                        <a:lnSpc>
                          <a:spcPts val="2520"/>
                        </a:lnSpc>
                        <a:defRPr/>
                      </a:pPr>
                      <a:r>
                        <a:rPr lang="en-US" sz="1800">
                          <a:solidFill>
                            <a:srgbClr val="C2002F"/>
                          </a:solidFill>
                          <a:latin typeface="Lato Bold"/>
                        </a:rPr>
                        <a:t>1,7577</a:t>
                      </a:r>
                      <a:endParaRPr lang="en-US" sz="1100"/>
                    </a:p>
                  </a:txBody>
                  <a:tcPr marL="66675" marR="66675" marT="66675" marB="666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FFFF"/>
                    </a:solidFill>
                  </a:tcPr>
                </a:tc>
                <a:tc>
                  <a:txBody>
                    <a:bodyPr anchor="t" rtlCol="false"/>
                    <a:lstStyle/>
                    <a:p>
                      <a:pPr algn="ctr">
                        <a:lnSpc>
                          <a:spcPts val="2520"/>
                        </a:lnSpc>
                        <a:defRPr/>
                      </a:pPr>
                      <a:r>
                        <a:rPr lang="en-US" sz="1800">
                          <a:solidFill>
                            <a:srgbClr val="C2002F"/>
                          </a:solidFill>
                          <a:latin typeface="Lato Bold"/>
                        </a:rPr>
                        <a:t>59,82%</a:t>
                      </a:r>
                      <a:endParaRPr lang="en-US" sz="1100"/>
                    </a:p>
                  </a:txBody>
                  <a:tcPr marL="66675" marR="66675" marT="66675" marB="666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FFFF"/>
                    </a:solidFill>
                  </a:tcPr>
                </a:tc>
              </a:tr>
            </a:tbl>
          </a:graphicData>
        </a:graphic>
      </p:graphicFrame>
      <p:sp>
        <p:nvSpPr>
          <p:cNvPr name="TextBox 9" id="9"/>
          <p:cNvSpPr txBox="true"/>
          <p:nvPr/>
        </p:nvSpPr>
        <p:spPr>
          <a:xfrm rot="0">
            <a:off x="576718" y="1489719"/>
            <a:ext cx="6609638" cy="930336"/>
          </a:xfrm>
          <a:prstGeom prst="rect">
            <a:avLst/>
          </a:prstGeom>
        </p:spPr>
        <p:txBody>
          <a:bodyPr anchor="t" rtlCol="false" tIns="0" lIns="0" bIns="0" rIns="0">
            <a:spAutoFit/>
          </a:bodyPr>
          <a:lstStyle/>
          <a:p>
            <a:pPr>
              <a:lnSpc>
                <a:spcPts val="7103"/>
              </a:lnSpc>
            </a:pPr>
            <a:r>
              <a:rPr lang="en-US" sz="6399" spc="-166">
                <a:solidFill>
                  <a:srgbClr val="000000"/>
                </a:solidFill>
                <a:latin typeface="Cy Grotesk Grand Demi"/>
              </a:rPr>
              <a:t>Resultados</a:t>
            </a:r>
          </a:p>
        </p:txBody>
      </p:sp>
      <p:sp>
        <p:nvSpPr>
          <p:cNvPr name="TextBox 10" id="10"/>
          <p:cNvSpPr txBox="true"/>
          <p:nvPr/>
        </p:nvSpPr>
        <p:spPr>
          <a:xfrm rot="0">
            <a:off x="15143038" y="8718769"/>
            <a:ext cx="1943382" cy="452755"/>
          </a:xfrm>
          <a:prstGeom prst="rect">
            <a:avLst/>
          </a:prstGeom>
        </p:spPr>
        <p:txBody>
          <a:bodyPr anchor="t" rtlCol="false" tIns="0" lIns="0" bIns="0" rIns="0">
            <a:spAutoFit/>
          </a:bodyPr>
          <a:lstStyle/>
          <a:p>
            <a:pPr>
              <a:lnSpc>
                <a:spcPts val="1820"/>
              </a:lnSpc>
            </a:pPr>
            <a:r>
              <a:rPr lang="en-US" sz="1300" spc="62">
                <a:solidFill>
                  <a:srgbClr val="FFFFFF"/>
                </a:solidFill>
                <a:latin typeface="Cy Grotesk Key Italics"/>
              </a:rPr>
              <a:t>Fuente: </a:t>
            </a:r>
          </a:p>
          <a:p>
            <a:pPr>
              <a:lnSpc>
                <a:spcPts val="1820"/>
              </a:lnSpc>
              <a:spcBef>
                <a:spcPct val="0"/>
              </a:spcBef>
            </a:pPr>
            <a:r>
              <a:rPr lang="en-US" sz="1300" spc="62">
                <a:solidFill>
                  <a:srgbClr val="FFFFFF"/>
                </a:solidFill>
                <a:latin typeface="Cy Grotesk Key Italics"/>
              </a:rPr>
              <a:t>Elaboración propia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DAFk56g63nw</dc:identifier>
  <dcterms:modified xsi:type="dcterms:W3CDTF">2011-08-01T06:04:30Z</dcterms:modified>
  <cp:revision>1</cp:revision>
  <dc:title>VilasanchezFreijomilMartin defensa Trabajo Final de Grado</dc:title>
</cp:coreProperties>
</file>